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p:sldMasterIdLst>
    <p:sldMasterId id="2147483648" r:id="rId1"/>
  </p:sldMasterIdLst>
  <p:notesMasterIdLst>
    <p:notesMasterId r:id="rId16"/>
  </p:notesMasterIdLst>
  <p:sldIdLst>
    <p:sldId id="256" r:id="rId2"/>
    <p:sldId id="257" r:id="rId3"/>
    <p:sldId id="274" r:id="rId4"/>
    <p:sldId id="268" r:id="rId5"/>
    <p:sldId id="277" r:id="rId6"/>
    <p:sldId id="281" r:id="rId7"/>
    <p:sldId id="273" r:id="rId8"/>
    <p:sldId id="289" r:id="rId9"/>
    <p:sldId id="291" r:id="rId10"/>
    <p:sldId id="301" r:id="rId11"/>
    <p:sldId id="300" r:id="rId12"/>
    <p:sldId id="304" r:id="rId13"/>
    <p:sldId id="267" r:id="rId14"/>
    <p:sldId id="30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F2E1"/>
    <a:srgbClr val="D91D27"/>
    <a:srgbClr val="FFD1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inimized">
    <p:restoredLeft sz="0" autoAdjust="0"/>
    <p:restoredTop sz="0" autoAdjust="0"/>
  </p:normalViewPr>
  <p:slideViewPr>
    <p:cSldViewPr snapToGrid="0" snapToObjects="1">
      <p:cViewPr varScale="1">
        <p:scale>
          <a:sx n="11" d="100"/>
          <a:sy n="11" d="100"/>
        </p:scale>
        <p:origin x="3914" y="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1CEF94-DFA3-C047-9ED9-2172B8C13D79}" type="datetimeFigureOut">
              <a:rPr lang="en-US" smtClean="0"/>
              <a:t>10/12/2017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662F8A-1690-D344-85BB-9234E3B9DEA2}" type="slidenum">
              <a:rPr lang="en-US" smtClean="0"/>
              <a:t>‹#›</a:t>
            </a:fld>
            <a:endParaRPr lang="en-US"/>
          </a:p>
        </p:txBody>
      </p:sp>
    </p:spTree>
    <p:extLst>
      <p:ext uri="{BB962C8B-B14F-4D97-AF65-F5344CB8AC3E}">
        <p14:creationId xmlns:p14="http://schemas.microsoft.com/office/powerpoint/2010/main" val="1345364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4662F8A-1690-D344-85BB-9234E3B9DEA2}" type="slidenum">
              <a:rPr lang="en-US" smtClean="0"/>
              <a:t>2</a:t>
            </a:fld>
            <a:endParaRPr lang="en-US"/>
          </a:p>
        </p:txBody>
      </p:sp>
    </p:spTree>
    <p:extLst>
      <p:ext uri="{BB962C8B-B14F-4D97-AF65-F5344CB8AC3E}">
        <p14:creationId xmlns:p14="http://schemas.microsoft.com/office/powerpoint/2010/main" val="41039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t>Success in three main ways</a:t>
            </a:r>
          </a:p>
          <a:p>
            <a:r>
              <a:rPr lang="en-US" u="sng" dirty="0"/>
              <a:t>Substantive</a:t>
            </a:r>
            <a:r>
              <a:rPr lang="en-US" dirty="0"/>
              <a:t>: </a:t>
            </a:r>
          </a:p>
          <a:p>
            <a:pPr lvl="1"/>
            <a:r>
              <a:rPr lang="en-US" dirty="0"/>
              <a:t>the first global agreement to fight illicit flows, including – crucially – the major facilitating jurisdictions and financial </a:t>
            </a:r>
            <a:r>
              <a:rPr lang="en-US" dirty="0" err="1"/>
              <a:t>centres</a:t>
            </a:r>
            <a:endParaRPr lang="en-US" dirty="0"/>
          </a:p>
          <a:p>
            <a:r>
              <a:rPr lang="en-US" u="sng" dirty="0"/>
              <a:t>Narrative shift</a:t>
            </a:r>
            <a:r>
              <a:rPr lang="en-US" dirty="0"/>
              <a:t>: a dramatic swing from the MDG view</a:t>
            </a:r>
          </a:p>
          <a:p>
            <a:pPr lvl="1"/>
            <a:r>
              <a:rPr lang="en-US" dirty="0"/>
              <a:t>From: ‘[our] aid drives [your] development’, and ‘[your] corruption undermines [our] effectiveness’; </a:t>
            </a:r>
          </a:p>
          <a:p>
            <a:pPr lvl="1"/>
            <a:r>
              <a:rPr lang="en-US" dirty="0"/>
              <a:t>To: ‘corruption is a global problem undermining [all of our] development; in which major financial </a:t>
            </a:r>
            <a:r>
              <a:rPr lang="en-US" dirty="0" err="1"/>
              <a:t>centres</a:t>
            </a:r>
            <a:r>
              <a:rPr lang="en-US" dirty="0"/>
              <a:t> and multinational companies play a central role’</a:t>
            </a:r>
          </a:p>
          <a:p>
            <a:r>
              <a:rPr lang="en-US" u="sng" dirty="0"/>
              <a:t>African leadership</a:t>
            </a:r>
            <a:r>
              <a:rPr lang="en-US" dirty="0"/>
              <a:t>:</a:t>
            </a:r>
          </a:p>
          <a:p>
            <a:pPr lvl="1"/>
            <a:r>
              <a:rPr lang="en-US" dirty="0"/>
              <a:t>SDGs more widely owned than donor-driven MDGs; </a:t>
            </a:r>
          </a:p>
          <a:p>
            <a:pPr lvl="1"/>
            <a:r>
              <a:rPr lang="en-US" dirty="0"/>
              <a:t>Within that, target 16.4 is emblematic: driven by Southern countries, with crucial intellectual leadership of High Level Panel on IFF out of Africa</a:t>
            </a:r>
          </a:p>
          <a:p>
            <a:endParaRPr lang="en-GB" dirty="0"/>
          </a:p>
        </p:txBody>
      </p:sp>
      <p:sp>
        <p:nvSpPr>
          <p:cNvPr id="4" name="Slide Number Placeholder 3"/>
          <p:cNvSpPr>
            <a:spLocks noGrp="1"/>
          </p:cNvSpPr>
          <p:nvPr>
            <p:ph type="sldNum" sz="quarter" idx="10"/>
          </p:nvPr>
        </p:nvSpPr>
        <p:spPr/>
        <p:txBody>
          <a:bodyPr/>
          <a:lstStyle/>
          <a:p>
            <a:fld id="{94662F8A-1690-D344-85BB-9234E3B9DEA2}" type="slidenum">
              <a:rPr lang="en-US" smtClean="0"/>
              <a:t>4</a:t>
            </a:fld>
            <a:endParaRPr lang="en-US"/>
          </a:p>
        </p:txBody>
      </p:sp>
    </p:spTree>
    <p:extLst>
      <p:ext uri="{BB962C8B-B14F-4D97-AF65-F5344CB8AC3E}">
        <p14:creationId xmlns:p14="http://schemas.microsoft.com/office/powerpoint/2010/main" val="1343300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Backlash on every point</a:t>
            </a:r>
          </a:p>
          <a:p>
            <a:r>
              <a:rPr lang="en-US" u="sng" dirty="0"/>
              <a:t>Substantive</a:t>
            </a:r>
            <a:r>
              <a:rPr lang="en-US" dirty="0"/>
              <a:t>: </a:t>
            </a:r>
          </a:p>
          <a:p>
            <a:pPr lvl="1"/>
            <a:r>
              <a:rPr lang="en-US" dirty="0"/>
              <a:t>Attempt to narrow target to illegal activities, measured at level of countries that suffer losses</a:t>
            </a:r>
          </a:p>
          <a:p>
            <a:r>
              <a:rPr lang="en-US" u="sng" dirty="0"/>
              <a:t>Narrative shift</a:t>
            </a:r>
            <a:r>
              <a:rPr lang="en-US" dirty="0"/>
              <a:t>: attempt to reassert MDG view</a:t>
            </a:r>
          </a:p>
          <a:p>
            <a:pPr lvl="1"/>
            <a:r>
              <a:rPr lang="en-US" dirty="0"/>
              <a:t>Back to: ‘[your] corruption is the real problem’ </a:t>
            </a:r>
          </a:p>
          <a:p>
            <a:r>
              <a:rPr lang="en-US" u="sng" dirty="0"/>
              <a:t>African leadership</a:t>
            </a:r>
            <a:r>
              <a:rPr lang="en-US" dirty="0"/>
              <a:t>: undermined?</a:t>
            </a:r>
          </a:p>
          <a:p>
            <a:pPr lvl="1"/>
            <a:r>
              <a:rPr lang="en-US" dirty="0"/>
              <a:t>Targets for countries to reduce the losses they suffer risk implying accountability of these governments, not those in financial </a:t>
            </a:r>
            <a:r>
              <a:rPr lang="en-US" dirty="0" err="1"/>
              <a:t>centres</a:t>
            </a:r>
            <a:r>
              <a:rPr lang="en-US" dirty="0"/>
              <a:t> or the host countries of multinational companies</a:t>
            </a:r>
          </a:p>
          <a:p>
            <a:endParaRPr lang="en-GB" b="1" dirty="0"/>
          </a:p>
          <a:p>
            <a:r>
              <a:rPr lang="en-GB" b="1" dirty="0"/>
              <a:t>Why a backlash?</a:t>
            </a:r>
          </a:p>
          <a:p>
            <a:r>
              <a:rPr lang="en-US" dirty="0"/>
              <a:t>Global financial crisis </a:t>
            </a:r>
            <a:r>
              <a:rPr lang="en-US" b="1" dirty="0"/>
              <a:t>=&gt;</a:t>
            </a:r>
            <a:r>
              <a:rPr lang="en-US" dirty="0"/>
              <a:t> tax justice anger of G20 public, opened door to OECD, G20 alignment with earlier G77 priorities; but </a:t>
            </a:r>
            <a:r>
              <a:rPr lang="en-US" i="1" dirty="0"/>
              <a:t>now fading</a:t>
            </a:r>
            <a:r>
              <a:rPr lang="en-US" dirty="0"/>
              <a:t>?</a:t>
            </a:r>
          </a:p>
          <a:p>
            <a:pPr lvl="1"/>
            <a:r>
              <a:rPr lang="en-US" dirty="0"/>
              <a:t>Tax revenue crisis</a:t>
            </a:r>
          </a:p>
          <a:p>
            <a:pPr lvl="1"/>
            <a:r>
              <a:rPr lang="en-US" dirty="0"/>
              <a:t>Rise of (profile of) inequality</a:t>
            </a:r>
          </a:p>
          <a:p>
            <a:r>
              <a:rPr lang="en-US" dirty="0"/>
              <a:t>Perceived economic reliance of many OECD and high-income:</a:t>
            </a:r>
          </a:p>
          <a:p>
            <a:pPr lvl="1"/>
            <a:r>
              <a:rPr lang="en-US" dirty="0"/>
              <a:t>Hubs/conduits for financial flows </a:t>
            </a:r>
          </a:p>
          <a:p>
            <a:pPr lvl="1"/>
            <a:r>
              <a:rPr lang="en-US" dirty="0"/>
              <a:t>Host to multinationals</a:t>
            </a:r>
          </a:p>
          <a:p>
            <a:r>
              <a:rPr lang="en-US" dirty="0"/>
              <a:t>+Multinationals, big four, financial </a:t>
            </a:r>
            <a:r>
              <a:rPr lang="en-US" dirty="0" err="1"/>
              <a:t>centres</a:t>
            </a:r>
            <a:r>
              <a:rPr lang="en-US" dirty="0"/>
              <a:t> </a:t>
            </a:r>
            <a:r>
              <a:rPr lang="en-US" dirty="0" err="1"/>
              <a:t>etc</a:t>
            </a:r>
            <a:r>
              <a:rPr lang="en-US" dirty="0"/>
              <a:t> lobbying?</a:t>
            </a:r>
          </a:p>
          <a:p>
            <a:endParaRPr lang="en-GB" b="1" dirty="0"/>
          </a:p>
        </p:txBody>
      </p:sp>
      <p:sp>
        <p:nvSpPr>
          <p:cNvPr id="4" name="Slide Number Placeholder 3"/>
          <p:cNvSpPr>
            <a:spLocks noGrp="1"/>
          </p:cNvSpPr>
          <p:nvPr>
            <p:ph type="sldNum" sz="quarter" idx="10"/>
          </p:nvPr>
        </p:nvSpPr>
        <p:spPr/>
        <p:txBody>
          <a:bodyPr/>
          <a:lstStyle/>
          <a:p>
            <a:fld id="{94662F8A-1690-D344-85BB-9234E3B9DEA2}" type="slidenum">
              <a:rPr lang="en-US" smtClean="0"/>
              <a:t>5</a:t>
            </a:fld>
            <a:endParaRPr lang="en-US"/>
          </a:p>
        </p:txBody>
      </p:sp>
    </p:spTree>
    <p:extLst>
      <p:ext uri="{BB962C8B-B14F-4D97-AF65-F5344CB8AC3E}">
        <p14:creationId xmlns:p14="http://schemas.microsoft.com/office/powerpoint/2010/main" val="420906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Risk of introducing a </a:t>
            </a:r>
            <a:r>
              <a:rPr lang="en-GB" b="1" dirty="0"/>
              <a:t>systematic bias </a:t>
            </a:r>
            <a:r>
              <a:rPr lang="en-GB" b="0" dirty="0"/>
              <a:t>if insist on strict legality – to the great benefit of multinationals</a:t>
            </a:r>
          </a:p>
        </p:txBody>
      </p:sp>
      <p:sp>
        <p:nvSpPr>
          <p:cNvPr id="4" name="Slide Number Placeholder 3"/>
          <p:cNvSpPr>
            <a:spLocks noGrp="1"/>
          </p:cNvSpPr>
          <p:nvPr>
            <p:ph type="sldNum" sz="quarter" idx="10"/>
          </p:nvPr>
        </p:nvSpPr>
        <p:spPr/>
        <p:txBody>
          <a:bodyPr/>
          <a:lstStyle/>
          <a:p>
            <a:fld id="{94662F8A-1690-D344-85BB-9234E3B9DEA2}" type="slidenum">
              <a:rPr lang="en-US" smtClean="0"/>
              <a:t>7</a:t>
            </a:fld>
            <a:endParaRPr lang="en-US"/>
          </a:p>
        </p:txBody>
      </p:sp>
    </p:spTree>
    <p:extLst>
      <p:ext uri="{BB962C8B-B14F-4D97-AF65-F5344CB8AC3E}">
        <p14:creationId xmlns:p14="http://schemas.microsoft.com/office/powerpoint/2010/main" val="3474649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662F8A-1690-D344-85BB-9234E3B9DEA2}" type="slidenum">
              <a:rPr lang="en-US" smtClean="0"/>
              <a:t>8</a:t>
            </a:fld>
            <a:endParaRPr lang="en-US"/>
          </a:p>
        </p:txBody>
      </p:sp>
    </p:spTree>
    <p:extLst>
      <p:ext uri="{BB962C8B-B14F-4D97-AF65-F5344CB8AC3E}">
        <p14:creationId xmlns:p14="http://schemas.microsoft.com/office/powerpoint/2010/main" val="302177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662F8A-1690-D344-85BB-9234E3B9DEA2}" type="slidenum">
              <a:rPr lang="en-US" smtClean="0"/>
              <a:t>12</a:t>
            </a:fld>
            <a:endParaRPr lang="en-US"/>
          </a:p>
        </p:txBody>
      </p:sp>
    </p:spTree>
    <p:extLst>
      <p:ext uri="{BB962C8B-B14F-4D97-AF65-F5344CB8AC3E}">
        <p14:creationId xmlns:p14="http://schemas.microsoft.com/office/powerpoint/2010/main" val="1394521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4662F8A-1690-D344-85BB-9234E3B9DEA2}" type="slidenum">
              <a:rPr lang="en-US" smtClean="0"/>
              <a:t>15</a:t>
            </a:fld>
            <a:endParaRPr lang="en-US"/>
          </a:p>
        </p:txBody>
      </p:sp>
    </p:spTree>
    <p:extLst>
      <p:ext uri="{BB962C8B-B14F-4D97-AF65-F5344CB8AC3E}">
        <p14:creationId xmlns:p14="http://schemas.microsoft.com/office/powerpoint/2010/main" val="1215357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D91D27"/>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4911" y="492368"/>
            <a:ext cx="7357403" cy="2278967"/>
          </a:xfrm>
        </p:spPr>
        <p:txBody>
          <a:bodyPr anchor="b">
            <a:normAutofit/>
          </a:bodyPr>
          <a:lstStyle>
            <a:lvl1pPr algn="r">
              <a:defRPr sz="5400" b="1">
                <a:solidFill>
                  <a:schemeClr val="bg1"/>
                </a:solidFill>
                <a:latin typeface="Noto Sans" charset="0"/>
                <a:ea typeface="Noto Sans" charset="0"/>
                <a:cs typeface="Noto Sans" charset="0"/>
              </a:defRPr>
            </a:lvl1pPr>
          </a:lstStyle>
          <a:p>
            <a:r>
              <a:rPr lang="en-US"/>
              <a:t>Click to edit Master title style</a:t>
            </a:r>
            <a:endParaRPr lang="en-US" dirty="0"/>
          </a:p>
        </p:txBody>
      </p:sp>
      <p:cxnSp>
        <p:nvCxnSpPr>
          <p:cNvPr id="8" name="Straight Connector 7"/>
          <p:cNvCxnSpPr/>
          <p:nvPr userDrawn="1"/>
        </p:nvCxnSpPr>
        <p:spPr>
          <a:xfrm>
            <a:off x="4515730" y="2968281"/>
            <a:ext cx="3446584" cy="0"/>
          </a:xfrm>
          <a:prstGeom prst="line">
            <a:avLst/>
          </a:prstGeom>
          <a:ln w="203200" cmpd="sng">
            <a:solidFill>
              <a:srgbClr val="03F2E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703385" y="6271845"/>
            <a:ext cx="7258929" cy="0"/>
          </a:xfrm>
          <a:prstGeom prst="line">
            <a:avLst/>
          </a:prstGeom>
          <a:ln w="101600" cmpd="dbl">
            <a:solidFill>
              <a:srgbClr val="03F2E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238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D91D27"/>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10119600" y="0"/>
            <a:ext cx="1708836" cy="1124984"/>
          </a:xfrm>
          <a:prstGeom prst="rect">
            <a:avLst/>
          </a:prstGeom>
        </p:spPr>
      </p:pic>
      <p:sp>
        <p:nvSpPr>
          <p:cNvPr id="6" name="Rectangle 5"/>
          <p:cNvSpPr/>
          <p:nvPr userDrawn="1"/>
        </p:nvSpPr>
        <p:spPr>
          <a:xfrm>
            <a:off x="711200" y="635000"/>
            <a:ext cx="8420100" cy="1638300"/>
          </a:xfrm>
          <a:prstGeom prst="rect">
            <a:avLst/>
          </a:prstGeom>
          <a:solidFill>
            <a:schemeClr val="tx1">
              <a:lumMod val="95000"/>
              <a:lumOff val="5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711200" y="2692400"/>
            <a:ext cx="8420100" cy="1638300"/>
          </a:xfrm>
          <a:prstGeom prst="rect">
            <a:avLst/>
          </a:prstGeom>
          <a:solidFill>
            <a:schemeClr val="bg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711200" y="4749800"/>
            <a:ext cx="8420100" cy="1638000"/>
          </a:xfrm>
          <a:prstGeom prst="rect">
            <a:avLst/>
          </a:prstGeom>
          <a:solidFill>
            <a:srgbClr val="03F2E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2498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Plain">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0119600" y="0"/>
            <a:ext cx="1708836" cy="1124984"/>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Red background plain">
    <p:bg>
      <p:bgPr>
        <a:solidFill>
          <a:srgbClr val="D91D27"/>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10119600" y="0"/>
            <a:ext cx="1708836" cy="1124984"/>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AF3DDE-4A21-5A4E-8F51-A8C7986EC028}" type="slidenum">
              <a:rPr lang="en-US" smtClean="0"/>
              <a:t>‹#›</a:t>
            </a:fld>
            <a:endParaRPr lang="en-US"/>
          </a:p>
        </p:txBody>
      </p:sp>
    </p:spTree>
    <p:extLst>
      <p:ext uri="{BB962C8B-B14F-4D97-AF65-F5344CB8AC3E}">
        <p14:creationId xmlns:p14="http://schemas.microsoft.com/office/powerpoint/2010/main" val="14686725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AF3DDE-4A21-5A4E-8F51-A8C7986EC028}" type="slidenum">
              <a:rPr lang="en-US" smtClean="0"/>
              <a:t>‹#›</a:t>
            </a:fld>
            <a:endParaRPr lang="en-US"/>
          </a:p>
        </p:txBody>
      </p:sp>
    </p:spTree>
    <p:extLst>
      <p:ext uri="{BB962C8B-B14F-4D97-AF65-F5344CB8AC3E}">
        <p14:creationId xmlns:p14="http://schemas.microsoft.com/office/powerpoint/2010/main" val="801719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850900" y="2036320"/>
            <a:ext cx="10515600" cy="4153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Oval 3"/>
          <p:cNvSpPr/>
          <p:nvPr userDrawn="1"/>
        </p:nvSpPr>
        <p:spPr>
          <a:xfrm>
            <a:off x="10981664" y="6340101"/>
            <a:ext cx="350520" cy="365125"/>
          </a:xfrm>
          <a:prstGeom prst="ellipse">
            <a:avLst/>
          </a:prstGeom>
          <a:solidFill>
            <a:srgbClr val="03F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838200" y="6356350"/>
            <a:ext cx="4114800" cy="365125"/>
          </a:xfrm>
        </p:spPr>
        <p:txBody>
          <a:bodyPr/>
          <a:lstStyle>
            <a:lvl1pPr>
              <a:defRPr>
                <a:latin typeface="Noto Sans UI" charset="0"/>
                <a:ea typeface="Noto Sans UI" charset="0"/>
                <a:cs typeface="Noto Sans UI" charset="0"/>
              </a:defRPr>
            </a:lvl1pPr>
          </a:lstStyle>
          <a:p>
            <a:endParaRPr lang="en-US" dirty="0"/>
          </a:p>
        </p:txBody>
      </p:sp>
      <p:sp>
        <p:nvSpPr>
          <p:cNvPr id="6" name="Slide Number Placeholder 5"/>
          <p:cNvSpPr>
            <a:spLocks noGrp="1"/>
          </p:cNvSpPr>
          <p:nvPr>
            <p:ph type="sldNum" sz="quarter" idx="12"/>
          </p:nvPr>
        </p:nvSpPr>
        <p:spPr>
          <a:xfrm>
            <a:off x="8610600" y="6326891"/>
            <a:ext cx="2743200" cy="365125"/>
          </a:xfrm>
        </p:spPr>
        <p:txBody>
          <a:bodyPr/>
          <a:lstStyle>
            <a:lvl1pPr>
              <a:defRPr>
                <a:solidFill>
                  <a:schemeClr val="tx1"/>
                </a:solidFill>
                <a:latin typeface="Noto Sans UI" charset="0"/>
                <a:ea typeface="Noto Sans UI" charset="0"/>
                <a:cs typeface="Noto Sans UI" charset="0"/>
              </a:defRPr>
            </a:lvl1pPr>
          </a:lstStyle>
          <a:p>
            <a:fld id="{7CAF3DDE-4A21-5A4E-8F51-A8C7986EC028}" type="slidenum">
              <a:rPr lang="en-US" smtClean="0"/>
              <a:pPr/>
              <a:t>‹#›</a:t>
            </a:fld>
            <a:endParaRPr lang="en-US" dirty="0"/>
          </a:p>
        </p:txBody>
      </p:sp>
      <p:sp>
        <p:nvSpPr>
          <p:cNvPr id="7" name="Rectangle 6"/>
          <p:cNvSpPr/>
          <p:nvPr userDrawn="1"/>
        </p:nvSpPr>
        <p:spPr>
          <a:xfrm>
            <a:off x="0" y="0"/>
            <a:ext cx="426720" cy="6858000"/>
          </a:xfrm>
          <a:prstGeom prst="rect">
            <a:avLst/>
          </a:prstGeom>
          <a:solidFill>
            <a:srgbClr val="D91D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userDrawn="1"/>
        </p:nvCxnSpPr>
        <p:spPr>
          <a:xfrm>
            <a:off x="838200" y="1856933"/>
            <a:ext cx="8362071" cy="0"/>
          </a:xfrm>
          <a:prstGeom prst="line">
            <a:avLst/>
          </a:prstGeom>
          <a:ln w="127000" cmpd="sng">
            <a:solidFill>
              <a:srgbClr val="03F2E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stretch>
            <a:fillRect/>
          </a:stretch>
        </p:blipFill>
        <p:spPr>
          <a:xfrm>
            <a:off x="10487217" y="548555"/>
            <a:ext cx="1456254" cy="958701"/>
          </a:xfrm>
          <a:prstGeom prst="rect">
            <a:avLst/>
          </a:prstGeom>
        </p:spPr>
      </p:pic>
    </p:spTree>
    <p:extLst>
      <p:ext uri="{BB962C8B-B14F-4D97-AF65-F5344CB8AC3E}">
        <p14:creationId xmlns:p14="http://schemas.microsoft.com/office/powerpoint/2010/main" val="1540904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0"/>
            <a:ext cx="8032652" cy="6858000"/>
          </a:xfrm>
          <a:prstGeom prst="rect">
            <a:avLst/>
          </a:prstGeom>
          <a:solidFill>
            <a:srgbClr val="D91D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5300" y="509833"/>
            <a:ext cx="7129390" cy="1726930"/>
          </a:xfrm>
        </p:spPr>
        <p:txBody>
          <a:bodyPr anchor="b"/>
          <a:lstStyle>
            <a:lvl1pPr algn="r">
              <a:defRPr sz="6000">
                <a:solidFill>
                  <a:schemeClr val="bg1"/>
                </a:solidFill>
                <a:latin typeface="Noto Sans" charset="0"/>
                <a:ea typeface="Noto Sans" charset="0"/>
                <a:cs typeface="Noto Sans" charset="0"/>
              </a:defRPr>
            </a:lvl1pPr>
          </a:lstStyle>
          <a:p>
            <a:r>
              <a:rPr lang="en-US"/>
              <a:t>Click to edit Master title style</a:t>
            </a:r>
            <a:endParaRPr lang="en-US" dirty="0"/>
          </a:p>
        </p:txBody>
      </p:sp>
      <p:sp>
        <p:nvSpPr>
          <p:cNvPr id="3" name="Text Placeholder 2"/>
          <p:cNvSpPr>
            <a:spLocks noGrp="1"/>
          </p:cNvSpPr>
          <p:nvPr>
            <p:ph type="body" idx="1"/>
          </p:nvPr>
        </p:nvSpPr>
        <p:spPr>
          <a:xfrm>
            <a:off x="8725485" y="509833"/>
            <a:ext cx="2733822" cy="1500187"/>
          </a:xfrm>
        </p:spPr>
        <p:txBody>
          <a:bodyPr/>
          <a:lstStyle>
            <a:lvl1pPr marL="0" indent="0" algn="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cxnSp>
        <p:nvCxnSpPr>
          <p:cNvPr id="8" name="Straight Connector 7"/>
          <p:cNvCxnSpPr/>
          <p:nvPr userDrawn="1"/>
        </p:nvCxnSpPr>
        <p:spPr>
          <a:xfrm>
            <a:off x="4595690" y="2532182"/>
            <a:ext cx="3029000" cy="0"/>
          </a:xfrm>
          <a:prstGeom prst="line">
            <a:avLst/>
          </a:prstGeom>
          <a:ln w="203200" cmpd="sng">
            <a:solidFill>
              <a:srgbClr val="03F2E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stretch>
            <a:fillRect/>
          </a:stretch>
        </p:blipFill>
        <p:spPr>
          <a:xfrm>
            <a:off x="9264743" y="5040337"/>
            <a:ext cx="2194564" cy="1444755"/>
          </a:xfrm>
          <a:prstGeom prst="rect">
            <a:avLst/>
          </a:prstGeom>
        </p:spPr>
      </p:pic>
    </p:spTree>
    <p:extLst>
      <p:ext uri="{BB962C8B-B14F-4D97-AF65-F5344CB8AC3E}">
        <p14:creationId xmlns:p14="http://schemas.microsoft.com/office/powerpoint/2010/main" val="1468968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Rectangle 6"/>
          <p:cNvSpPr/>
          <p:nvPr userDrawn="1"/>
        </p:nvSpPr>
        <p:spPr>
          <a:xfrm>
            <a:off x="-2346" y="0"/>
            <a:ext cx="4521200" cy="6858000"/>
          </a:xfrm>
          <a:prstGeom prst="rect">
            <a:avLst/>
          </a:prstGeom>
          <a:solidFill>
            <a:srgbClr val="D91D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userDrawn="1"/>
        </p:nvSpPr>
        <p:spPr>
          <a:xfrm>
            <a:off x="10981664" y="6356350"/>
            <a:ext cx="350520" cy="348876"/>
          </a:xfrm>
          <a:prstGeom prst="ellipse">
            <a:avLst/>
          </a:prstGeom>
          <a:solidFill>
            <a:srgbClr val="03F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34708" y="365125"/>
            <a:ext cx="6219092" cy="1325563"/>
          </a:xfrm>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defRPr>
                <a:solidFill>
                  <a:schemeClr val="tx1"/>
                </a:solidFill>
                <a:latin typeface="Noto Sans UI" charset="0"/>
                <a:ea typeface="Noto Sans UI" charset="0"/>
                <a:cs typeface="Noto Sans UI" charset="0"/>
              </a:defRPr>
            </a:lvl1pPr>
          </a:lstStyle>
          <a:p>
            <a:fld id="{7CAF3DDE-4A21-5A4E-8F51-A8C7986EC028}" type="slidenum">
              <a:rPr lang="en-US" smtClean="0"/>
              <a:pPr/>
              <a:t>‹#›</a:t>
            </a:fld>
            <a:endParaRPr lang="en-US" dirty="0"/>
          </a:p>
        </p:txBody>
      </p:sp>
      <p:grpSp>
        <p:nvGrpSpPr>
          <p:cNvPr id="11" name="Group 10"/>
          <p:cNvGrpSpPr/>
          <p:nvPr userDrawn="1"/>
        </p:nvGrpSpPr>
        <p:grpSpPr>
          <a:xfrm>
            <a:off x="568834" y="2307799"/>
            <a:ext cx="3383532" cy="2390111"/>
            <a:chOff x="838200" y="2603241"/>
            <a:chExt cx="3338063" cy="2422713"/>
          </a:xfrm>
        </p:grpSpPr>
        <p:sp>
          <p:nvSpPr>
            <p:cNvPr id="6" name="TextBox 5"/>
            <p:cNvSpPr txBox="1"/>
            <p:nvPr userDrawn="1"/>
          </p:nvSpPr>
          <p:spPr>
            <a:xfrm>
              <a:off x="1131396" y="2717630"/>
              <a:ext cx="2907204" cy="2308324"/>
            </a:xfrm>
            <a:prstGeom prst="rect">
              <a:avLst/>
            </a:prstGeom>
            <a:noFill/>
          </p:spPr>
          <p:txBody>
            <a:bodyPr vert="horz" wrap="square" rtlCol="0">
              <a:spAutoFit/>
            </a:bodyPr>
            <a:lstStyle/>
            <a:p>
              <a:pPr algn="ctr"/>
              <a:endParaRPr lang="en-US" sz="6600" baseline="30000" dirty="0">
                <a:latin typeface="Gill Sans Ultra Bold" charset="0"/>
                <a:ea typeface="Gill Sans Ultra Bold" charset="0"/>
                <a:cs typeface="Gill Sans Ultra Bold" charset="0"/>
              </a:endParaRPr>
            </a:p>
            <a:p>
              <a:pPr algn="ctr"/>
              <a:r>
                <a:rPr lang="en-US" sz="15000" baseline="30000" dirty="0">
                  <a:latin typeface="Gill Sans Ultra Bold" charset="0"/>
                  <a:ea typeface="Gill Sans Ultra Bold" charset="0"/>
                  <a:cs typeface="Gill Sans Ultra Bold" charset="0"/>
                </a:rPr>
                <a:t>“</a:t>
              </a:r>
              <a:r>
                <a:rPr lang="en-US" sz="10000" baseline="0" dirty="0">
                  <a:latin typeface="Gill Sans Ultra Bold" charset="0"/>
                  <a:ea typeface="Gill Sans Ultra Bold" charset="0"/>
                  <a:cs typeface="Gill Sans Ultra Bold" charset="0"/>
                </a:rPr>
                <a:t>”</a:t>
              </a:r>
            </a:p>
          </p:txBody>
        </p:sp>
        <p:sp>
          <p:nvSpPr>
            <p:cNvPr id="9" name="L-Shape 8"/>
            <p:cNvSpPr/>
            <p:nvPr userDrawn="1"/>
          </p:nvSpPr>
          <p:spPr>
            <a:xfrm>
              <a:off x="838200" y="3628740"/>
              <a:ext cx="1078715" cy="1025499"/>
            </a:xfrm>
            <a:prstGeom prst="corner">
              <a:avLst>
                <a:gd name="adj1" fmla="val 22396"/>
                <a:gd name="adj2" fmla="val 22865"/>
              </a:avLst>
            </a:prstGeom>
            <a:solidFill>
              <a:srgbClr val="03F2E1"/>
            </a:solidFill>
            <a:ln>
              <a:solidFill>
                <a:srgbClr val="03F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Shape 9"/>
            <p:cNvSpPr/>
            <p:nvPr userDrawn="1"/>
          </p:nvSpPr>
          <p:spPr>
            <a:xfrm rot="10800000">
              <a:off x="3097548" y="2603241"/>
              <a:ext cx="1078715" cy="1025499"/>
            </a:xfrm>
            <a:prstGeom prst="corner">
              <a:avLst>
                <a:gd name="adj1" fmla="val 22396"/>
                <a:gd name="adj2" fmla="val 22865"/>
              </a:avLst>
            </a:prstGeom>
            <a:solidFill>
              <a:srgbClr val="03F2E1"/>
            </a:solidFill>
            <a:ln>
              <a:solidFill>
                <a:srgbClr val="03F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p:cNvPicPr>
            <a:picLocks noChangeAspect="1"/>
          </p:cNvPicPr>
          <p:nvPr userDrawn="1"/>
        </p:nvPicPr>
        <p:blipFill>
          <a:blip r:embed="rId2"/>
          <a:stretch>
            <a:fillRect/>
          </a:stretch>
        </p:blipFill>
        <p:spPr>
          <a:xfrm>
            <a:off x="7389836" y="5733016"/>
            <a:ext cx="1708836" cy="1124984"/>
          </a:xfrm>
          <a:prstGeom prst="rect">
            <a:avLst/>
          </a:prstGeom>
        </p:spPr>
      </p:pic>
    </p:spTree>
    <p:extLst>
      <p:ext uri="{BB962C8B-B14F-4D97-AF65-F5344CB8AC3E}">
        <p14:creationId xmlns:p14="http://schemas.microsoft.com/office/powerpoint/2010/main" val="195846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marL="228600" indent="-228600">
              <a:buClr>
                <a:srgbClr val="D91D27"/>
              </a:buClr>
              <a:buSzPct val="120000"/>
              <a:buFont typeface="Wingdings" charset="2"/>
              <a:buChar char="§"/>
              <a:defRPr/>
            </a:lvl1pPr>
            <a:lvl2pPr marL="685800" indent="-228600">
              <a:buClr>
                <a:srgbClr val="D91D27"/>
              </a:buClr>
              <a:buSzPct val="120000"/>
              <a:buFont typeface="Wingdings" charset="2"/>
              <a:buChar char="§"/>
              <a:defRPr/>
            </a:lvl2pPr>
            <a:lvl3pPr marL="1143000" indent="-228600">
              <a:buClr>
                <a:srgbClr val="D91D27"/>
              </a:buClr>
              <a:buSzPct val="120000"/>
              <a:buFont typeface="Wingdings" charset="2"/>
              <a:buChar char="§"/>
              <a:defRPr/>
            </a:lvl3pPr>
            <a:lvl4pPr marL="1600200" indent="-228600">
              <a:buClr>
                <a:srgbClr val="D91D27"/>
              </a:buClr>
              <a:buSzPct val="120000"/>
              <a:buFont typeface="Wingdings" charset="2"/>
              <a:buChar char="§"/>
              <a:defRPr/>
            </a:lvl4pPr>
            <a:lvl5pPr marL="2057400" indent="-228600">
              <a:buClr>
                <a:srgbClr val="D91D27"/>
              </a:buClr>
              <a:buSzPct val="120000"/>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10" name="Oval 9"/>
          <p:cNvSpPr/>
          <p:nvPr userDrawn="1"/>
        </p:nvSpPr>
        <p:spPr>
          <a:xfrm>
            <a:off x="10981664" y="6356350"/>
            <a:ext cx="350520" cy="348876"/>
          </a:xfrm>
          <a:prstGeom prst="ellipse">
            <a:avLst/>
          </a:prstGeom>
          <a:solidFill>
            <a:srgbClr val="03F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lvl1pPr>
              <a:defRPr>
                <a:solidFill>
                  <a:schemeClr val="tx1"/>
                </a:solidFill>
                <a:latin typeface="Noto Sans UI" charset="0"/>
                <a:ea typeface="Noto Sans UI" charset="0"/>
                <a:cs typeface="Noto Sans UI" charset="0"/>
              </a:defRPr>
            </a:lvl1pPr>
          </a:lstStyle>
          <a:p>
            <a:fld id="{7CAF3DDE-4A21-5A4E-8F51-A8C7986EC028}" type="slidenum">
              <a:rPr lang="en-US" smtClean="0"/>
              <a:pPr/>
              <a:t>‹#›</a:t>
            </a:fld>
            <a:endParaRPr lang="en-US" dirty="0"/>
          </a:p>
        </p:txBody>
      </p:sp>
      <p:sp>
        <p:nvSpPr>
          <p:cNvPr id="8" name="Rectangle 7"/>
          <p:cNvSpPr/>
          <p:nvPr userDrawn="1"/>
        </p:nvSpPr>
        <p:spPr>
          <a:xfrm>
            <a:off x="0" y="0"/>
            <a:ext cx="381000" cy="6858000"/>
          </a:xfrm>
          <a:prstGeom prst="rect">
            <a:avLst/>
          </a:prstGeom>
          <a:solidFill>
            <a:srgbClr val="D91D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stretch>
            <a:fillRect/>
          </a:stretch>
        </p:blipFill>
        <p:spPr>
          <a:xfrm>
            <a:off x="10487217" y="548555"/>
            <a:ext cx="1456254" cy="958701"/>
          </a:xfrm>
          <a:prstGeom prst="rect">
            <a:avLst/>
          </a:prstGeom>
        </p:spPr>
      </p:pic>
    </p:spTree>
    <p:extLst>
      <p:ext uri="{BB962C8B-B14F-4D97-AF65-F5344CB8AC3E}">
        <p14:creationId xmlns:p14="http://schemas.microsoft.com/office/powerpoint/2010/main" val="1478800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Oval 11"/>
          <p:cNvSpPr/>
          <p:nvPr userDrawn="1"/>
        </p:nvSpPr>
        <p:spPr>
          <a:xfrm>
            <a:off x="10981664" y="6356350"/>
            <a:ext cx="350520" cy="348876"/>
          </a:xfrm>
          <a:prstGeom prst="ellipse">
            <a:avLst/>
          </a:prstGeom>
          <a:solidFill>
            <a:srgbClr val="03F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lvl1pPr>
              <a:defRPr>
                <a:solidFill>
                  <a:schemeClr val="tx1"/>
                </a:solidFill>
                <a:latin typeface="Noto Sans UI" charset="0"/>
                <a:ea typeface="Noto Sans UI" charset="0"/>
                <a:cs typeface="Noto Sans UI" charset="0"/>
              </a:defRPr>
            </a:lvl1pPr>
          </a:lstStyle>
          <a:p>
            <a:fld id="{7CAF3DDE-4A21-5A4E-8F51-A8C7986EC028}" type="slidenum">
              <a:rPr lang="en-US" smtClean="0"/>
              <a:pPr/>
              <a:t>‹#›</a:t>
            </a:fld>
            <a:endParaRPr lang="en-US" dirty="0"/>
          </a:p>
        </p:txBody>
      </p:sp>
      <p:sp>
        <p:nvSpPr>
          <p:cNvPr id="10" name="Rectangle 9"/>
          <p:cNvSpPr/>
          <p:nvPr userDrawn="1"/>
        </p:nvSpPr>
        <p:spPr>
          <a:xfrm>
            <a:off x="-38100" y="0"/>
            <a:ext cx="419100" cy="6858000"/>
          </a:xfrm>
          <a:prstGeom prst="rect">
            <a:avLst/>
          </a:prstGeom>
          <a:solidFill>
            <a:srgbClr val="D91D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a:stretch>
            <a:fillRect/>
          </a:stretch>
        </p:blipFill>
        <p:spPr>
          <a:xfrm>
            <a:off x="10487217" y="548555"/>
            <a:ext cx="1456254" cy="958701"/>
          </a:xfrm>
          <a:prstGeom prst="rect">
            <a:avLst/>
          </a:prstGeom>
        </p:spPr>
      </p:pic>
    </p:spTree>
    <p:extLst>
      <p:ext uri="{BB962C8B-B14F-4D97-AF65-F5344CB8AC3E}">
        <p14:creationId xmlns:p14="http://schemas.microsoft.com/office/powerpoint/2010/main" val="1370630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8" name="Oval 7"/>
          <p:cNvSpPr/>
          <p:nvPr userDrawn="1"/>
        </p:nvSpPr>
        <p:spPr>
          <a:xfrm>
            <a:off x="10981664" y="6356350"/>
            <a:ext cx="350520" cy="348876"/>
          </a:xfrm>
          <a:prstGeom prst="ellipse">
            <a:avLst/>
          </a:prstGeom>
          <a:solidFill>
            <a:srgbClr val="03F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lvl1pPr>
              <a:defRPr>
                <a:solidFill>
                  <a:schemeClr val="tx1"/>
                </a:solidFill>
                <a:latin typeface="Noto Sans UI" charset="0"/>
                <a:ea typeface="Noto Sans UI" charset="0"/>
                <a:cs typeface="Noto Sans UI" charset="0"/>
              </a:defRPr>
            </a:lvl1pPr>
          </a:lstStyle>
          <a:p>
            <a:fld id="{7CAF3DDE-4A21-5A4E-8F51-A8C7986EC028}" type="slidenum">
              <a:rPr lang="en-US" smtClean="0"/>
              <a:pPr/>
              <a:t>‹#›</a:t>
            </a:fld>
            <a:endParaRPr lang="en-US" dirty="0"/>
          </a:p>
        </p:txBody>
      </p:sp>
      <p:sp>
        <p:nvSpPr>
          <p:cNvPr id="6" name="Rectangle 5"/>
          <p:cNvSpPr/>
          <p:nvPr userDrawn="1"/>
        </p:nvSpPr>
        <p:spPr>
          <a:xfrm>
            <a:off x="0" y="0"/>
            <a:ext cx="381000" cy="6858000"/>
          </a:xfrm>
          <a:prstGeom prst="rect">
            <a:avLst/>
          </a:prstGeom>
          <a:solidFill>
            <a:srgbClr val="D91D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a:stretch>
            <a:fillRect/>
          </a:stretch>
        </p:blipFill>
        <p:spPr>
          <a:xfrm>
            <a:off x="10487217" y="548555"/>
            <a:ext cx="1456254" cy="958701"/>
          </a:xfrm>
          <a:prstGeom prst="rect">
            <a:avLst/>
          </a:prstGeom>
        </p:spPr>
      </p:pic>
    </p:spTree>
    <p:extLst>
      <p:ext uri="{BB962C8B-B14F-4D97-AF65-F5344CB8AC3E}">
        <p14:creationId xmlns:p14="http://schemas.microsoft.com/office/powerpoint/2010/main" val="133093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rgbClr val="D91D2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8" name="Oval 7"/>
          <p:cNvSpPr/>
          <p:nvPr userDrawn="1"/>
        </p:nvSpPr>
        <p:spPr>
          <a:xfrm>
            <a:off x="10981664" y="6356350"/>
            <a:ext cx="350520" cy="348876"/>
          </a:xfrm>
          <a:prstGeom prst="ellipse">
            <a:avLst/>
          </a:prstGeom>
          <a:solidFill>
            <a:srgbClr val="03F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lvl1pPr>
              <a:defRPr>
                <a:solidFill>
                  <a:schemeClr val="tx1"/>
                </a:solidFill>
                <a:latin typeface="Noto Sans UI" charset="0"/>
                <a:ea typeface="Noto Sans UI" charset="0"/>
                <a:cs typeface="Noto Sans UI" charset="0"/>
              </a:defRPr>
            </a:lvl1pPr>
          </a:lstStyle>
          <a:p>
            <a:fld id="{7CAF3DDE-4A21-5A4E-8F51-A8C7986EC028}" type="slidenum">
              <a:rPr lang="en-US" smtClean="0"/>
              <a:pPr/>
              <a:t>‹#›</a:t>
            </a:fld>
            <a:endParaRPr lang="en-US" dirty="0"/>
          </a:p>
        </p:txBody>
      </p:sp>
      <p:pic>
        <p:nvPicPr>
          <p:cNvPr id="7" name="Picture 6"/>
          <p:cNvPicPr>
            <a:picLocks noChangeAspect="1"/>
          </p:cNvPicPr>
          <p:nvPr userDrawn="1"/>
        </p:nvPicPr>
        <p:blipFill>
          <a:blip r:embed="rId2"/>
          <a:stretch>
            <a:fillRect/>
          </a:stretch>
        </p:blipFill>
        <p:spPr>
          <a:xfrm>
            <a:off x="10118917" y="0"/>
            <a:ext cx="1456254" cy="958701"/>
          </a:xfrm>
          <a:prstGeom prst="rect">
            <a:avLst/>
          </a:prstGeom>
        </p:spPr>
      </p:pic>
      <p:sp>
        <p:nvSpPr>
          <p:cNvPr id="11" name="Table Placeholder 10"/>
          <p:cNvSpPr>
            <a:spLocks noGrp="1"/>
          </p:cNvSpPr>
          <p:nvPr>
            <p:ph type="tbl" sz="quarter" idx="13"/>
          </p:nvPr>
        </p:nvSpPr>
        <p:spPr>
          <a:xfrm>
            <a:off x="838200" y="2055813"/>
            <a:ext cx="10493984" cy="4013200"/>
          </a:xfrm>
        </p:spPr>
        <p:txBody>
          <a:bodyPr/>
          <a:lstStyle/>
          <a:p>
            <a:r>
              <a:rPr lang="en-US"/>
              <a:t>Click icon to add table</a:t>
            </a: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rgbClr val="D91D2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8" name="Oval 7"/>
          <p:cNvSpPr/>
          <p:nvPr userDrawn="1"/>
        </p:nvSpPr>
        <p:spPr>
          <a:xfrm>
            <a:off x="10981664" y="6356350"/>
            <a:ext cx="350520" cy="348876"/>
          </a:xfrm>
          <a:prstGeom prst="ellipse">
            <a:avLst/>
          </a:prstGeom>
          <a:solidFill>
            <a:srgbClr val="03F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lvl1pPr>
              <a:defRPr>
                <a:solidFill>
                  <a:schemeClr val="tx1"/>
                </a:solidFill>
                <a:latin typeface="Noto Sans UI" charset="0"/>
                <a:ea typeface="Noto Sans UI" charset="0"/>
                <a:cs typeface="Noto Sans UI" charset="0"/>
              </a:defRPr>
            </a:lvl1pPr>
          </a:lstStyle>
          <a:p>
            <a:fld id="{7CAF3DDE-4A21-5A4E-8F51-A8C7986EC028}" type="slidenum">
              <a:rPr lang="en-US" smtClean="0"/>
              <a:pPr/>
              <a:t>‹#›</a:t>
            </a:fld>
            <a:endParaRPr lang="en-US" dirty="0"/>
          </a:p>
        </p:txBody>
      </p:sp>
      <p:pic>
        <p:nvPicPr>
          <p:cNvPr id="7" name="Picture 6"/>
          <p:cNvPicPr>
            <a:picLocks noChangeAspect="1"/>
          </p:cNvPicPr>
          <p:nvPr userDrawn="1"/>
        </p:nvPicPr>
        <p:blipFill>
          <a:blip r:embed="rId2"/>
          <a:stretch>
            <a:fillRect/>
          </a:stretch>
        </p:blipFill>
        <p:spPr>
          <a:xfrm>
            <a:off x="10118917" y="0"/>
            <a:ext cx="1456254" cy="958701"/>
          </a:xfrm>
          <a:prstGeom prst="rect">
            <a:avLst/>
          </a:prstGeom>
        </p:spPr>
      </p:pic>
      <p:sp>
        <p:nvSpPr>
          <p:cNvPr id="11" name="Table Placeholder 10"/>
          <p:cNvSpPr>
            <a:spLocks noGrp="1"/>
          </p:cNvSpPr>
          <p:nvPr>
            <p:ph type="tbl" sz="quarter" idx="13"/>
          </p:nvPr>
        </p:nvSpPr>
        <p:spPr>
          <a:xfrm>
            <a:off x="6273800" y="1955800"/>
            <a:ext cx="5058384" cy="4113213"/>
          </a:xfrm>
        </p:spPr>
        <p:txBody>
          <a:bodyPr/>
          <a:lstStyle>
            <a:lvl1pPr>
              <a:defRPr>
                <a:solidFill>
                  <a:schemeClr val="bg1"/>
                </a:solidFill>
              </a:defRPr>
            </a:lvl1pPr>
          </a:lstStyle>
          <a:p>
            <a:r>
              <a:rPr lang="en-US"/>
              <a:t>Click icon to add table</a:t>
            </a:r>
            <a:endParaRPr lang="en-US" dirty="0"/>
          </a:p>
        </p:txBody>
      </p:sp>
      <p:sp>
        <p:nvSpPr>
          <p:cNvPr id="9" name="Text Placeholder 8"/>
          <p:cNvSpPr>
            <a:spLocks noGrp="1"/>
          </p:cNvSpPr>
          <p:nvPr>
            <p:ph type="body" sz="quarter" idx="14"/>
          </p:nvPr>
        </p:nvSpPr>
        <p:spPr>
          <a:xfrm>
            <a:off x="838200" y="1955800"/>
            <a:ext cx="4953000" cy="4114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AF3DDE-4A21-5A4E-8F51-A8C7986EC028}" type="slidenum">
              <a:rPr lang="en-US" smtClean="0"/>
              <a:t>‹#›</a:t>
            </a:fld>
            <a:endParaRPr lang="en-US"/>
          </a:p>
        </p:txBody>
      </p:sp>
    </p:spTree>
    <p:extLst>
      <p:ext uri="{BB962C8B-B14F-4D97-AF65-F5344CB8AC3E}">
        <p14:creationId xmlns:p14="http://schemas.microsoft.com/office/powerpoint/2010/main" val="11337553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8" r:id="rId4"/>
    <p:sldLayoutId id="2147483652" r:id="rId5"/>
    <p:sldLayoutId id="2147483653" r:id="rId6"/>
    <p:sldLayoutId id="2147483654" r:id="rId7"/>
    <p:sldLayoutId id="2147483661" r:id="rId8"/>
    <p:sldLayoutId id="2147483662" r:id="rId9"/>
    <p:sldLayoutId id="2147483655" r:id="rId10"/>
    <p:sldLayoutId id="2147483659" r:id="rId11"/>
    <p:sldLayoutId id="2147483660" r:id="rId12"/>
    <p:sldLayoutId id="2147483656" r:id="rId13"/>
    <p:sldLayoutId id="2147483657" r:id="rId14"/>
  </p:sldLayoutIdLst>
  <p:hf hdr="0" ftr="0" dt="0"/>
  <p:txStyles>
    <p:titleStyle>
      <a:lvl1pPr algn="l" defTabSz="914400" rtl="0" eaLnBrk="1" latinLnBrk="0" hangingPunct="1">
        <a:lnSpc>
          <a:spcPct val="90000"/>
        </a:lnSpc>
        <a:spcBef>
          <a:spcPct val="0"/>
        </a:spcBef>
        <a:buNone/>
        <a:defRPr sz="4400" b="1" kern="1200">
          <a:solidFill>
            <a:schemeClr val="tx1">
              <a:lumMod val="85000"/>
              <a:lumOff val="15000"/>
            </a:schemeClr>
          </a:solidFill>
          <a:latin typeface="Noto Sans" charset="0"/>
          <a:ea typeface="Noto Sans" charset="0"/>
          <a:cs typeface="Noto Sans" charset="0"/>
        </a:defRPr>
      </a:lvl1pPr>
    </p:titleStyle>
    <p:bodyStyle>
      <a:lvl1pPr marL="228600" indent="-228600" algn="l" defTabSz="914400" rtl="0" eaLnBrk="1" latinLnBrk="0" hangingPunct="1">
        <a:lnSpc>
          <a:spcPct val="90000"/>
        </a:lnSpc>
        <a:spcBef>
          <a:spcPts val="1000"/>
        </a:spcBef>
        <a:buClr>
          <a:srgbClr val="D91D27"/>
        </a:buClr>
        <a:buSzPct val="120000"/>
        <a:buFont typeface="Wingdings" charset="2"/>
        <a:buChar char="§"/>
        <a:defRPr sz="2800" kern="1200">
          <a:solidFill>
            <a:schemeClr val="tx1">
              <a:lumMod val="85000"/>
              <a:lumOff val="15000"/>
            </a:schemeClr>
          </a:solidFill>
          <a:latin typeface="Noto Serif" charset="0"/>
          <a:ea typeface="Noto Serif" charset="0"/>
          <a:cs typeface="Noto Serif" charset="0"/>
        </a:defRPr>
      </a:lvl1pPr>
      <a:lvl2pPr marL="685800" indent="-228600" algn="l" defTabSz="914400" rtl="0" eaLnBrk="1" latinLnBrk="0" hangingPunct="1">
        <a:lnSpc>
          <a:spcPct val="90000"/>
        </a:lnSpc>
        <a:spcBef>
          <a:spcPts val="500"/>
        </a:spcBef>
        <a:buClr>
          <a:srgbClr val="D91D27"/>
        </a:buClr>
        <a:buSzPct val="120000"/>
        <a:buFont typeface="Wingdings" charset="2"/>
        <a:buChar char="§"/>
        <a:defRPr sz="2400" kern="1200">
          <a:solidFill>
            <a:schemeClr val="tx1">
              <a:lumMod val="85000"/>
              <a:lumOff val="15000"/>
            </a:schemeClr>
          </a:solidFill>
          <a:latin typeface="Noto Serif" charset="0"/>
          <a:ea typeface="Noto Serif" charset="0"/>
          <a:cs typeface="Noto Serif" charset="0"/>
        </a:defRPr>
      </a:lvl2pPr>
      <a:lvl3pPr marL="1143000" indent="-228600" algn="l" defTabSz="914400" rtl="0" eaLnBrk="1" latinLnBrk="0" hangingPunct="1">
        <a:lnSpc>
          <a:spcPct val="90000"/>
        </a:lnSpc>
        <a:spcBef>
          <a:spcPts val="500"/>
        </a:spcBef>
        <a:buClr>
          <a:srgbClr val="D91D27"/>
        </a:buClr>
        <a:buSzPct val="120000"/>
        <a:buFont typeface="Wingdings" charset="2"/>
        <a:buChar char="§"/>
        <a:defRPr sz="2000" kern="1200">
          <a:solidFill>
            <a:schemeClr val="tx1">
              <a:lumMod val="85000"/>
              <a:lumOff val="15000"/>
            </a:schemeClr>
          </a:solidFill>
          <a:latin typeface="Noto Serif" charset="0"/>
          <a:ea typeface="Noto Serif" charset="0"/>
          <a:cs typeface="Noto Serif" charset="0"/>
        </a:defRPr>
      </a:lvl3pPr>
      <a:lvl4pPr marL="1600200" indent="-228600" algn="l" defTabSz="914400" rtl="0" eaLnBrk="1" latinLnBrk="0" hangingPunct="1">
        <a:lnSpc>
          <a:spcPct val="90000"/>
        </a:lnSpc>
        <a:spcBef>
          <a:spcPts val="500"/>
        </a:spcBef>
        <a:buClr>
          <a:srgbClr val="D91D27"/>
        </a:buClr>
        <a:buSzPct val="120000"/>
        <a:buFont typeface="Wingdings" charset="2"/>
        <a:buChar char="§"/>
        <a:defRPr sz="1800" kern="1200">
          <a:solidFill>
            <a:schemeClr val="tx1">
              <a:lumMod val="85000"/>
              <a:lumOff val="15000"/>
            </a:schemeClr>
          </a:solidFill>
          <a:latin typeface="Noto Serif" charset="0"/>
          <a:ea typeface="Noto Serif" charset="0"/>
          <a:cs typeface="Noto Serif" charset="0"/>
        </a:defRPr>
      </a:lvl4pPr>
      <a:lvl5pPr marL="2057400" indent="-228600" algn="l" defTabSz="914400" rtl="0" eaLnBrk="1" latinLnBrk="0" hangingPunct="1">
        <a:lnSpc>
          <a:spcPct val="90000"/>
        </a:lnSpc>
        <a:spcBef>
          <a:spcPts val="500"/>
        </a:spcBef>
        <a:buClr>
          <a:srgbClr val="D91D27"/>
        </a:buClr>
        <a:buSzPct val="120000"/>
        <a:buFont typeface="Wingdings" charset="2"/>
        <a:buChar char="§"/>
        <a:defRPr sz="1800" kern="1200">
          <a:solidFill>
            <a:schemeClr val="tx1">
              <a:lumMod val="85000"/>
              <a:lumOff val="15000"/>
            </a:schemeClr>
          </a:solidFill>
          <a:latin typeface="Noto Serif" charset="0"/>
          <a:ea typeface="Noto Serif" charset="0"/>
          <a:cs typeface="Noto Serif"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4911" y="492368"/>
            <a:ext cx="7357403" cy="2278967"/>
          </a:xfrm>
        </p:spPr>
        <p:txBody>
          <a:bodyPr>
            <a:normAutofit/>
          </a:bodyPr>
          <a:lstStyle/>
          <a:p>
            <a:r>
              <a:rPr lang="en-US" dirty="0">
                <a:solidFill>
                  <a:schemeClr val="bg1"/>
                </a:solidFill>
              </a:rPr>
              <a:t>Illicit vs illegal </a:t>
            </a:r>
            <a:br>
              <a:rPr lang="en-US" dirty="0">
                <a:solidFill>
                  <a:schemeClr val="bg1"/>
                </a:solidFill>
              </a:rPr>
            </a:br>
            <a:r>
              <a:rPr lang="en-US" sz="3600" dirty="0">
                <a:solidFill>
                  <a:schemeClr val="bg1"/>
                </a:solidFill>
              </a:rPr>
              <a:t>The campaign to subvert the SDGs</a:t>
            </a:r>
          </a:p>
        </p:txBody>
      </p:sp>
      <p:sp>
        <p:nvSpPr>
          <p:cNvPr id="4" name="TextBox 3"/>
          <p:cNvSpPr txBox="1"/>
          <p:nvPr/>
        </p:nvSpPr>
        <p:spPr>
          <a:xfrm>
            <a:off x="4546600" y="3302000"/>
            <a:ext cx="3415714" cy="1200329"/>
          </a:xfrm>
          <a:prstGeom prst="rect">
            <a:avLst/>
          </a:prstGeom>
          <a:noFill/>
        </p:spPr>
        <p:txBody>
          <a:bodyPr wrap="square" rtlCol="0">
            <a:spAutoFit/>
          </a:bodyPr>
          <a:lstStyle/>
          <a:p>
            <a:pPr algn="r"/>
            <a:r>
              <a:rPr lang="en-US" sz="2400" b="1" dirty="0">
                <a:solidFill>
                  <a:schemeClr val="bg1"/>
                </a:solidFill>
                <a:latin typeface="Noto Sans" charset="0"/>
                <a:ea typeface="Noto Sans" charset="0"/>
                <a:cs typeface="Noto Sans" charset="0"/>
              </a:rPr>
              <a:t>Alex Cobham</a:t>
            </a:r>
          </a:p>
          <a:p>
            <a:pPr algn="r"/>
            <a:r>
              <a:rPr lang="en-US" sz="2400" b="1" dirty="0">
                <a:solidFill>
                  <a:srgbClr val="03F2E1"/>
                </a:solidFill>
                <a:latin typeface="Noto Sans" charset="0"/>
                <a:ea typeface="Noto Sans" charset="0"/>
                <a:cs typeface="Noto Sans" charset="0"/>
              </a:rPr>
              <a:t>@</a:t>
            </a:r>
            <a:r>
              <a:rPr lang="en-US" sz="2400" b="1" dirty="0" err="1">
                <a:solidFill>
                  <a:srgbClr val="03F2E1"/>
                </a:solidFill>
                <a:latin typeface="Noto Sans" charset="0"/>
                <a:ea typeface="Noto Sans" charset="0"/>
                <a:cs typeface="Noto Sans" charset="0"/>
              </a:rPr>
              <a:t>alexcobham</a:t>
            </a:r>
            <a:endParaRPr lang="en-US" sz="2400" b="1" dirty="0">
              <a:solidFill>
                <a:srgbClr val="03F2E1"/>
              </a:solidFill>
              <a:latin typeface="Noto Sans" charset="0"/>
              <a:ea typeface="Noto Sans" charset="0"/>
              <a:cs typeface="Noto Sans" charset="0"/>
            </a:endParaRPr>
          </a:p>
          <a:p>
            <a:pPr algn="r"/>
            <a:r>
              <a:rPr lang="en-US" sz="2400" i="1" dirty="0">
                <a:solidFill>
                  <a:schemeClr val="bg1"/>
                </a:solidFill>
                <a:latin typeface="Noto Sans" charset="0"/>
                <a:ea typeface="Noto Sans" charset="0"/>
                <a:cs typeface="Noto Sans" charset="0"/>
              </a:rPr>
              <a:t>Tax Justice Network</a:t>
            </a:r>
          </a:p>
        </p:txBody>
      </p:sp>
      <p:sp>
        <p:nvSpPr>
          <p:cNvPr id="5" name="TextBox 4"/>
          <p:cNvSpPr txBox="1"/>
          <p:nvPr/>
        </p:nvSpPr>
        <p:spPr>
          <a:xfrm>
            <a:off x="715748" y="5263123"/>
            <a:ext cx="3288216" cy="923330"/>
          </a:xfrm>
          <a:prstGeom prst="rect">
            <a:avLst/>
          </a:prstGeom>
          <a:noFill/>
        </p:spPr>
        <p:txBody>
          <a:bodyPr wrap="square" rtlCol="0">
            <a:spAutoFit/>
          </a:bodyPr>
          <a:lstStyle/>
          <a:p>
            <a:r>
              <a:rPr lang="en-GB" dirty="0">
                <a:solidFill>
                  <a:schemeClr val="bg1"/>
                </a:solidFill>
              </a:rPr>
              <a:t>Nairobi, 5th Pan African Conference on Illicit Financial Flows and Tax 2017</a:t>
            </a:r>
            <a:endParaRPr lang="en-US" dirty="0">
              <a:solidFill>
                <a:schemeClr val="bg1"/>
              </a:solidFill>
            </a:endParaRPr>
          </a:p>
        </p:txBody>
      </p:sp>
      <p:sp>
        <p:nvSpPr>
          <p:cNvPr id="7" name="TextBox 6"/>
          <p:cNvSpPr txBox="1"/>
          <p:nvPr/>
        </p:nvSpPr>
        <p:spPr>
          <a:xfrm>
            <a:off x="5562600" y="5790168"/>
            <a:ext cx="2399714" cy="369332"/>
          </a:xfrm>
          <a:prstGeom prst="rect">
            <a:avLst/>
          </a:prstGeom>
          <a:noFill/>
        </p:spPr>
        <p:txBody>
          <a:bodyPr wrap="square" rtlCol="0">
            <a:spAutoFit/>
          </a:bodyPr>
          <a:lstStyle/>
          <a:p>
            <a:pPr algn="r"/>
            <a:r>
              <a:rPr lang="en-US" dirty="0">
                <a:solidFill>
                  <a:schemeClr val="bg1"/>
                </a:solidFill>
              </a:rPr>
              <a:t>11 October 2017</a:t>
            </a:r>
          </a:p>
        </p:txBody>
      </p:sp>
      <p:pic>
        <p:nvPicPr>
          <p:cNvPr id="3" name="IFF SDG Nairobi Oct17 - edit">
            <a:hlinkClick r:id="" action="ppaction://media"/>
            <a:extLst>
              <a:ext uri="{FF2B5EF4-FFF2-40B4-BE49-F238E27FC236}">
                <a16:creationId xmlns:a16="http://schemas.microsoft.com/office/drawing/2014/main" id="{F86A1084-4D98-464F-823E-D9C7B2E6CF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73763" y="3306763"/>
            <a:ext cx="244475" cy="244475"/>
          </a:xfrm>
          <a:prstGeom prst="rect">
            <a:avLst/>
          </a:prstGeom>
        </p:spPr>
      </p:pic>
    </p:spTree>
    <p:extLst>
      <p:ext uri="{BB962C8B-B14F-4D97-AF65-F5344CB8AC3E}">
        <p14:creationId xmlns:p14="http://schemas.microsoft.com/office/powerpoint/2010/main" val="54394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7DB9C-AA85-4EC5-9C11-25BC665103D3}"/>
              </a:ext>
            </a:extLst>
          </p:cNvPr>
          <p:cNvSpPr>
            <a:spLocks noGrp="1"/>
          </p:cNvSpPr>
          <p:nvPr>
            <p:ph type="title"/>
          </p:nvPr>
        </p:nvSpPr>
        <p:spPr/>
        <p:txBody>
          <a:bodyPr/>
          <a:lstStyle/>
          <a:p>
            <a:r>
              <a:rPr lang="en-GB" dirty="0"/>
              <a:t>Who wins? (US multinationals)</a:t>
            </a:r>
          </a:p>
        </p:txBody>
      </p:sp>
      <p:sp>
        <p:nvSpPr>
          <p:cNvPr id="3" name="Content Placeholder 2">
            <a:extLst>
              <a:ext uri="{FF2B5EF4-FFF2-40B4-BE49-F238E27FC236}">
                <a16:creationId xmlns:a16="http://schemas.microsoft.com/office/drawing/2014/main" id="{8B1B592D-1757-4397-9E6C-6D4A2F5426FD}"/>
              </a:ext>
            </a:extLst>
          </p:cNvPr>
          <p:cNvSpPr>
            <a:spLocks noGrp="1"/>
          </p:cNvSpPr>
          <p:nvPr>
            <p:ph idx="1"/>
          </p:nvPr>
        </p:nvSpPr>
        <p:spPr/>
        <p:txBody>
          <a:bodyPr/>
          <a:lstStyle/>
          <a:p>
            <a:endParaRPr lang="en-GB" dirty="0"/>
          </a:p>
        </p:txBody>
      </p:sp>
      <p:sp>
        <p:nvSpPr>
          <p:cNvPr id="4" name="Slide Number Placeholder 3">
            <a:extLst>
              <a:ext uri="{FF2B5EF4-FFF2-40B4-BE49-F238E27FC236}">
                <a16:creationId xmlns:a16="http://schemas.microsoft.com/office/drawing/2014/main" id="{3B83AF34-2464-408F-A71A-705815419843}"/>
              </a:ext>
            </a:extLst>
          </p:cNvPr>
          <p:cNvSpPr>
            <a:spLocks noGrp="1"/>
          </p:cNvSpPr>
          <p:nvPr>
            <p:ph type="sldNum" sz="quarter" idx="12"/>
          </p:nvPr>
        </p:nvSpPr>
        <p:spPr/>
        <p:txBody>
          <a:bodyPr/>
          <a:lstStyle/>
          <a:p>
            <a:fld id="{7CAF3DDE-4A21-5A4E-8F51-A8C7986EC028}" type="slidenum">
              <a:rPr lang="en-US" smtClean="0"/>
              <a:pPr/>
              <a:t>11</a:t>
            </a:fld>
            <a:endParaRPr lang="en-US" dirty="0"/>
          </a:p>
        </p:txBody>
      </p:sp>
      <p:pic>
        <p:nvPicPr>
          <p:cNvPr id="5" name="Picture 4">
            <a:extLst>
              <a:ext uri="{FF2B5EF4-FFF2-40B4-BE49-F238E27FC236}">
                <a16:creationId xmlns:a16="http://schemas.microsoft.com/office/drawing/2014/main" id="{C8A2BD3C-80EA-4163-BA49-D78FDE8451F3}"/>
              </a:ext>
            </a:extLst>
          </p:cNvPr>
          <p:cNvPicPr>
            <a:picLocks noChangeAspect="1"/>
          </p:cNvPicPr>
          <p:nvPr/>
        </p:nvPicPr>
        <p:blipFill>
          <a:blip r:embed="rId2"/>
          <a:stretch>
            <a:fillRect/>
          </a:stretch>
        </p:blipFill>
        <p:spPr>
          <a:xfrm>
            <a:off x="838200" y="135082"/>
            <a:ext cx="9596892" cy="6532418"/>
          </a:xfrm>
          <a:prstGeom prst="rect">
            <a:avLst/>
          </a:prstGeom>
        </p:spPr>
      </p:pic>
    </p:spTree>
    <p:extLst>
      <p:ext uri="{BB962C8B-B14F-4D97-AF65-F5344CB8AC3E}">
        <p14:creationId xmlns:p14="http://schemas.microsoft.com/office/powerpoint/2010/main" val="159516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SDG indicator proposal</a:t>
            </a:r>
          </a:p>
        </p:txBody>
      </p:sp>
      <p:sp>
        <p:nvSpPr>
          <p:cNvPr id="5" name="Content Placeholder 4"/>
          <p:cNvSpPr>
            <a:spLocks noGrp="1"/>
          </p:cNvSpPr>
          <p:nvPr>
            <p:ph idx="4294967295"/>
          </p:nvPr>
        </p:nvSpPr>
        <p:spPr>
          <a:xfrm>
            <a:off x="838200" y="2137920"/>
            <a:ext cx="10515600" cy="4554096"/>
          </a:xfrm>
        </p:spPr>
        <p:txBody>
          <a:bodyPr>
            <a:normAutofit/>
          </a:bodyPr>
          <a:lstStyle/>
          <a:p>
            <a:r>
              <a:rPr lang="en-US" dirty="0"/>
              <a:t>There is broad global consensus, from both G77 countries and expressed through the G20/OECD Base Erosion and Profit Shifting (BEPS) process, on a single goal in respect of multinationals’ tax abuses: </a:t>
            </a:r>
          </a:p>
          <a:p>
            <a:pPr marL="457200" lvl="1" indent="0">
              <a:buNone/>
            </a:pPr>
            <a:r>
              <a:rPr lang="en-US" sz="2800" i="1" dirty="0"/>
              <a:t>to reduce the misalignment between the real economic activity of multinationals, and where their profits are declared for tax purposes. </a:t>
            </a:r>
          </a:p>
          <a:p>
            <a:r>
              <a:rPr lang="en-US" sz="3200" dirty="0"/>
              <a:t>For SDG 16.4, use multinationals’ country-by-country reporting to track each countries’ misalignment ratio/s (which has more profit than activity?)</a:t>
            </a:r>
          </a:p>
        </p:txBody>
      </p:sp>
      <p:sp>
        <p:nvSpPr>
          <p:cNvPr id="3" name="Slide Number Placeholder 2"/>
          <p:cNvSpPr>
            <a:spLocks noGrp="1"/>
          </p:cNvSpPr>
          <p:nvPr>
            <p:ph type="sldNum" sz="quarter" idx="12"/>
          </p:nvPr>
        </p:nvSpPr>
        <p:spPr/>
        <p:txBody>
          <a:bodyPr/>
          <a:lstStyle/>
          <a:p>
            <a:fld id="{7CAF3DDE-4A21-5A4E-8F51-A8C7986EC028}" type="slidenum">
              <a:rPr lang="en-US" smtClean="0"/>
              <a:pPr/>
              <a:t>12</a:t>
            </a:fld>
            <a:endParaRPr lang="en-US" dirty="0"/>
          </a:p>
        </p:txBody>
      </p:sp>
    </p:spTree>
    <p:extLst>
      <p:ext uri="{BB962C8B-B14F-4D97-AF65-F5344CB8AC3E}">
        <p14:creationId xmlns:p14="http://schemas.microsoft.com/office/powerpoint/2010/main" val="248473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3BA16-47BC-480A-8B11-E31776C96BA5}"/>
              </a:ext>
            </a:extLst>
          </p:cNvPr>
          <p:cNvSpPr>
            <a:spLocks noGrp="1"/>
          </p:cNvSpPr>
          <p:nvPr>
            <p:ph type="title"/>
          </p:nvPr>
        </p:nvSpPr>
        <p:spPr/>
        <p:txBody>
          <a:bodyPr/>
          <a:lstStyle/>
          <a:p>
            <a:r>
              <a:rPr lang="en-GB" dirty="0"/>
              <a:t>Conclusions</a:t>
            </a:r>
          </a:p>
        </p:txBody>
      </p:sp>
      <p:sp>
        <p:nvSpPr>
          <p:cNvPr id="3" name="Content Placeholder 2">
            <a:extLst>
              <a:ext uri="{FF2B5EF4-FFF2-40B4-BE49-F238E27FC236}">
                <a16:creationId xmlns:a16="http://schemas.microsoft.com/office/drawing/2014/main" id="{38235C6F-F02A-44C7-B79F-F249C7B038AD}"/>
              </a:ext>
            </a:extLst>
          </p:cNvPr>
          <p:cNvSpPr>
            <a:spLocks noGrp="1"/>
          </p:cNvSpPr>
          <p:nvPr>
            <p:ph idx="1"/>
          </p:nvPr>
        </p:nvSpPr>
        <p:spPr>
          <a:xfrm>
            <a:off x="850900" y="2036319"/>
            <a:ext cx="10651836" cy="4582690"/>
          </a:xfrm>
        </p:spPr>
        <p:txBody>
          <a:bodyPr>
            <a:normAutofit/>
          </a:bodyPr>
          <a:lstStyle/>
          <a:p>
            <a:r>
              <a:rPr lang="en-GB" sz="3200" dirty="0"/>
              <a:t>Multinational tax abuses disproportionately damage development in lower-income countries. </a:t>
            </a:r>
          </a:p>
          <a:p>
            <a:r>
              <a:rPr lang="en-GB" sz="3200" dirty="0"/>
              <a:t>The illicit vs illegal question has been used in an attempt to subvert the global agreement to fight IFF – and the African leadership behind it – by introducing a systematic bias against tackling multinational tax abuses. </a:t>
            </a:r>
          </a:p>
          <a:p>
            <a:r>
              <a:rPr lang="en-GB" sz="3200" dirty="0"/>
              <a:t>But the measurement of multinationals’ tax abuse is the most robust of all IFF indicators of scale, and country-by-country data will improve this still further. It must remain in the SDGs.</a:t>
            </a:r>
          </a:p>
        </p:txBody>
      </p:sp>
      <p:sp>
        <p:nvSpPr>
          <p:cNvPr id="4" name="Slide Number Placeholder 3">
            <a:extLst>
              <a:ext uri="{FF2B5EF4-FFF2-40B4-BE49-F238E27FC236}">
                <a16:creationId xmlns:a16="http://schemas.microsoft.com/office/drawing/2014/main" id="{4AB1BBE5-5103-4009-88E0-B8CBB94E5919}"/>
              </a:ext>
            </a:extLst>
          </p:cNvPr>
          <p:cNvSpPr>
            <a:spLocks noGrp="1"/>
          </p:cNvSpPr>
          <p:nvPr>
            <p:ph type="sldNum" sz="quarter" idx="12"/>
          </p:nvPr>
        </p:nvSpPr>
        <p:spPr/>
        <p:txBody>
          <a:bodyPr/>
          <a:lstStyle/>
          <a:p>
            <a:fld id="{7CAF3DDE-4A21-5A4E-8F51-A8C7986EC028}" type="slidenum">
              <a:rPr lang="en-US" smtClean="0"/>
              <a:pPr/>
              <a:t>13</a:t>
            </a:fld>
            <a:endParaRPr lang="en-US" dirty="0"/>
          </a:p>
        </p:txBody>
      </p:sp>
    </p:spTree>
    <p:extLst>
      <p:ext uri="{BB962C8B-B14F-4D97-AF65-F5344CB8AC3E}">
        <p14:creationId xmlns:p14="http://schemas.microsoft.com/office/powerpoint/2010/main" val="175865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88900" y="-459958"/>
            <a:ext cx="12192000" cy="8128000"/>
          </a:xfrm>
          <a:prstGeom prst="rect">
            <a:avLst/>
          </a:prstGeom>
        </p:spPr>
      </p:pic>
      <p:sp>
        <p:nvSpPr>
          <p:cNvPr id="3" name="TextBox 2"/>
          <p:cNvSpPr txBox="1"/>
          <p:nvPr/>
        </p:nvSpPr>
        <p:spPr>
          <a:xfrm>
            <a:off x="3346450" y="2542213"/>
            <a:ext cx="5867400" cy="2123658"/>
          </a:xfrm>
          <a:prstGeom prst="rect">
            <a:avLst/>
          </a:prstGeom>
          <a:solidFill>
            <a:srgbClr val="FFFFFF">
              <a:alpha val="62000"/>
            </a:srgbClr>
          </a:solidFill>
          <a:effectLst>
            <a:softEdge rad="38100"/>
          </a:effectLst>
        </p:spPr>
        <p:txBody>
          <a:bodyPr wrap="square" rtlCol="0">
            <a:spAutoFit/>
          </a:bodyPr>
          <a:lstStyle/>
          <a:p>
            <a:pPr algn="ctr"/>
            <a:endParaRPr lang="en-US" sz="4400" b="1" dirty="0">
              <a:latin typeface="Gill Sans MT" charset="0"/>
              <a:ea typeface="Gill Sans MT" charset="0"/>
              <a:cs typeface="Gill Sans MT" charset="0"/>
            </a:endParaRPr>
          </a:p>
          <a:p>
            <a:pPr algn="ctr"/>
            <a:r>
              <a:rPr lang="en-US" sz="4400" b="1" dirty="0">
                <a:latin typeface="Gill Sans MT" charset="0"/>
                <a:ea typeface="Gill Sans MT" charset="0"/>
                <a:cs typeface="Gill Sans MT" charset="0"/>
              </a:rPr>
              <a:t>THANK YOU</a:t>
            </a:r>
          </a:p>
          <a:p>
            <a:pPr algn="ctr"/>
            <a:endParaRPr lang="en-US" sz="4400" b="1" dirty="0">
              <a:latin typeface="Gill Sans MT" charset="0"/>
              <a:ea typeface="Gill Sans MT" charset="0"/>
              <a:cs typeface="Gill Sans MT" charset="0"/>
            </a:endParaRPr>
          </a:p>
        </p:txBody>
      </p:sp>
      <p:sp>
        <p:nvSpPr>
          <p:cNvPr id="5" name="L-Shape 4"/>
          <p:cNvSpPr/>
          <p:nvPr/>
        </p:nvSpPr>
        <p:spPr>
          <a:xfrm rot="5400000">
            <a:off x="2987508" y="2169193"/>
            <a:ext cx="1079500" cy="1136316"/>
          </a:xfrm>
          <a:prstGeom prst="corner">
            <a:avLst>
              <a:gd name="adj1" fmla="val 22808"/>
              <a:gd name="adj2" fmla="val 23684"/>
            </a:avLst>
          </a:prstGeom>
          <a:solidFill>
            <a:srgbClr val="D91D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Shape 5"/>
          <p:cNvSpPr/>
          <p:nvPr/>
        </p:nvSpPr>
        <p:spPr>
          <a:xfrm rot="16200000">
            <a:off x="8493292" y="3902575"/>
            <a:ext cx="1079500" cy="1136316"/>
          </a:xfrm>
          <a:prstGeom prst="corner">
            <a:avLst>
              <a:gd name="adj1" fmla="val 22808"/>
              <a:gd name="adj2" fmla="val 23684"/>
            </a:avLst>
          </a:prstGeom>
          <a:solidFill>
            <a:srgbClr val="D91D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9593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4911" y="492368"/>
            <a:ext cx="7357403" cy="2278967"/>
          </a:xfrm>
        </p:spPr>
        <p:txBody>
          <a:bodyPr>
            <a:normAutofit/>
          </a:bodyPr>
          <a:lstStyle/>
          <a:p>
            <a:r>
              <a:rPr lang="en-US" dirty="0">
                <a:solidFill>
                  <a:schemeClr val="bg1"/>
                </a:solidFill>
              </a:rPr>
              <a:t>Illicit vs illegal </a:t>
            </a:r>
            <a:br>
              <a:rPr lang="en-US" dirty="0">
                <a:solidFill>
                  <a:schemeClr val="bg1"/>
                </a:solidFill>
              </a:rPr>
            </a:br>
            <a:r>
              <a:rPr lang="en-US" sz="3600" dirty="0">
                <a:solidFill>
                  <a:schemeClr val="bg1"/>
                </a:solidFill>
              </a:rPr>
              <a:t>The campaign to subvert the SDGs</a:t>
            </a:r>
          </a:p>
        </p:txBody>
      </p:sp>
      <p:sp>
        <p:nvSpPr>
          <p:cNvPr id="4" name="TextBox 3"/>
          <p:cNvSpPr txBox="1"/>
          <p:nvPr/>
        </p:nvSpPr>
        <p:spPr>
          <a:xfrm>
            <a:off x="4546600" y="3302000"/>
            <a:ext cx="3415714" cy="1200329"/>
          </a:xfrm>
          <a:prstGeom prst="rect">
            <a:avLst/>
          </a:prstGeom>
          <a:noFill/>
        </p:spPr>
        <p:txBody>
          <a:bodyPr wrap="square" rtlCol="0">
            <a:spAutoFit/>
          </a:bodyPr>
          <a:lstStyle/>
          <a:p>
            <a:pPr algn="r"/>
            <a:r>
              <a:rPr lang="en-US" sz="2400" b="1" dirty="0">
                <a:solidFill>
                  <a:schemeClr val="bg1"/>
                </a:solidFill>
                <a:latin typeface="Noto Sans" charset="0"/>
                <a:ea typeface="Noto Sans" charset="0"/>
                <a:cs typeface="Noto Sans" charset="0"/>
              </a:rPr>
              <a:t>Alex Cobham</a:t>
            </a:r>
          </a:p>
          <a:p>
            <a:pPr algn="r"/>
            <a:r>
              <a:rPr lang="en-US" sz="2400" b="1" dirty="0">
                <a:solidFill>
                  <a:srgbClr val="03F2E1"/>
                </a:solidFill>
                <a:latin typeface="Noto Sans" charset="0"/>
                <a:ea typeface="Noto Sans" charset="0"/>
                <a:cs typeface="Noto Sans" charset="0"/>
              </a:rPr>
              <a:t>@</a:t>
            </a:r>
            <a:r>
              <a:rPr lang="en-US" sz="2400" b="1" dirty="0" err="1">
                <a:solidFill>
                  <a:srgbClr val="03F2E1"/>
                </a:solidFill>
                <a:latin typeface="Noto Sans" charset="0"/>
                <a:ea typeface="Noto Sans" charset="0"/>
                <a:cs typeface="Noto Sans" charset="0"/>
              </a:rPr>
              <a:t>alexcobham</a:t>
            </a:r>
            <a:endParaRPr lang="en-US" sz="2400" b="1" dirty="0">
              <a:solidFill>
                <a:srgbClr val="03F2E1"/>
              </a:solidFill>
              <a:latin typeface="Noto Sans" charset="0"/>
              <a:ea typeface="Noto Sans" charset="0"/>
              <a:cs typeface="Noto Sans" charset="0"/>
            </a:endParaRPr>
          </a:p>
          <a:p>
            <a:pPr algn="r"/>
            <a:r>
              <a:rPr lang="en-US" sz="2400" i="1" dirty="0">
                <a:solidFill>
                  <a:schemeClr val="bg1"/>
                </a:solidFill>
                <a:latin typeface="Noto Sans" charset="0"/>
                <a:ea typeface="Noto Sans" charset="0"/>
                <a:cs typeface="Noto Sans" charset="0"/>
              </a:rPr>
              <a:t>Tax Justice Network</a:t>
            </a:r>
          </a:p>
        </p:txBody>
      </p:sp>
      <p:sp>
        <p:nvSpPr>
          <p:cNvPr id="5" name="TextBox 4"/>
          <p:cNvSpPr txBox="1"/>
          <p:nvPr/>
        </p:nvSpPr>
        <p:spPr>
          <a:xfrm>
            <a:off x="715748" y="5263123"/>
            <a:ext cx="3288216" cy="923330"/>
          </a:xfrm>
          <a:prstGeom prst="rect">
            <a:avLst/>
          </a:prstGeom>
          <a:noFill/>
        </p:spPr>
        <p:txBody>
          <a:bodyPr wrap="square" rtlCol="0">
            <a:spAutoFit/>
          </a:bodyPr>
          <a:lstStyle/>
          <a:p>
            <a:r>
              <a:rPr lang="en-GB" dirty="0">
                <a:solidFill>
                  <a:schemeClr val="bg1"/>
                </a:solidFill>
              </a:rPr>
              <a:t>Nairobi, 5th Pan African Conference on Illicit Financial Flows and Tax 2017</a:t>
            </a:r>
            <a:endParaRPr lang="en-US" dirty="0">
              <a:solidFill>
                <a:schemeClr val="bg1"/>
              </a:solidFill>
            </a:endParaRPr>
          </a:p>
        </p:txBody>
      </p:sp>
      <p:sp>
        <p:nvSpPr>
          <p:cNvPr id="7" name="TextBox 6"/>
          <p:cNvSpPr txBox="1"/>
          <p:nvPr/>
        </p:nvSpPr>
        <p:spPr>
          <a:xfrm>
            <a:off x="5562600" y="5790168"/>
            <a:ext cx="2399714" cy="369332"/>
          </a:xfrm>
          <a:prstGeom prst="rect">
            <a:avLst/>
          </a:prstGeom>
          <a:noFill/>
        </p:spPr>
        <p:txBody>
          <a:bodyPr wrap="square" rtlCol="0">
            <a:spAutoFit/>
          </a:bodyPr>
          <a:lstStyle/>
          <a:p>
            <a:pPr algn="r"/>
            <a:r>
              <a:rPr lang="en-US" dirty="0">
                <a:solidFill>
                  <a:schemeClr val="bg1"/>
                </a:solidFill>
              </a:rPr>
              <a:t>11 October 2017</a:t>
            </a:r>
          </a:p>
        </p:txBody>
      </p:sp>
    </p:spTree>
    <p:extLst>
      <p:ext uri="{BB962C8B-B14F-4D97-AF65-F5344CB8AC3E}">
        <p14:creationId xmlns:p14="http://schemas.microsoft.com/office/powerpoint/2010/main" val="2656168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5" name="Content Placeholder 4"/>
          <p:cNvSpPr>
            <a:spLocks noGrp="1"/>
          </p:cNvSpPr>
          <p:nvPr>
            <p:ph idx="4294967295"/>
          </p:nvPr>
        </p:nvSpPr>
        <p:spPr>
          <a:xfrm>
            <a:off x="838200" y="2137920"/>
            <a:ext cx="10515600" cy="4153784"/>
          </a:xfrm>
        </p:spPr>
        <p:txBody>
          <a:bodyPr>
            <a:normAutofit/>
          </a:bodyPr>
          <a:lstStyle/>
          <a:p>
            <a:r>
              <a:rPr lang="en-US" sz="4000" dirty="0"/>
              <a:t>Success! Global target to cut illicit financial flows </a:t>
            </a:r>
          </a:p>
          <a:p>
            <a:pPr lvl="1"/>
            <a:r>
              <a:rPr lang="en-US" sz="3600" u="sng" dirty="0"/>
              <a:t>But</a:t>
            </a:r>
            <a:r>
              <a:rPr lang="en-US" sz="3600" dirty="0"/>
              <a:t>: Backlash: Campaign to exempt multinationals?</a:t>
            </a:r>
          </a:p>
          <a:p>
            <a:r>
              <a:rPr lang="en-US" sz="4000" dirty="0"/>
              <a:t>Illicit vs illegal, and the definition of IFFs</a:t>
            </a:r>
          </a:p>
          <a:p>
            <a:r>
              <a:rPr lang="en-US" sz="4000" dirty="0"/>
              <a:t>The scale of multinational tax abuse, and the importance of defending the SDG target</a:t>
            </a:r>
            <a:endParaRPr lang="en-US" sz="3600" dirty="0"/>
          </a:p>
          <a:p>
            <a:r>
              <a:rPr lang="en-US" sz="4000" dirty="0"/>
              <a:t>Conclusions</a:t>
            </a:r>
          </a:p>
          <a:p>
            <a:pPr lvl="1"/>
            <a:endParaRPr lang="en-US" dirty="0"/>
          </a:p>
        </p:txBody>
      </p:sp>
      <p:sp>
        <p:nvSpPr>
          <p:cNvPr id="3" name="Slide Number Placeholder 2"/>
          <p:cNvSpPr>
            <a:spLocks noGrp="1"/>
          </p:cNvSpPr>
          <p:nvPr>
            <p:ph type="sldNum" sz="quarter" idx="12"/>
          </p:nvPr>
        </p:nvSpPr>
        <p:spPr/>
        <p:txBody>
          <a:bodyPr/>
          <a:lstStyle/>
          <a:p>
            <a:fld id="{7CAF3DDE-4A21-5A4E-8F51-A8C7986EC028}" type="slidenum">
              <a:rPr lang="en-US" smtClean="0"/>
              <a:pPr/>
              <a:t>3</a:t>
            </a:fld>
            <a:endParaRPr lang="en-US" dirty="0"/>
          </a:p>
        </p:txBody>
      </p:sp>
    </p:spTree>
    <p:extLst>
      <p:ext uri="{BB962C8B-B14F-4D97-AF65-F5344CB8AC3E}">
        <p14:creationId xmlns:p14="http://schemas.microsoft.com/office/powerpoint/2010/main" val="885514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4708" y="365125"/>
            <a:ext cx="6219092" cy="1425575"/>
          </a:xfrm>
        </p:spPr>
        <p:txBody>
          <a:bodyPr>
            <a:normAutofit fontScale="90000"/>
          </a:bodyPr>
          <a:lstStyle/>
          <a:p>
            <a:r>
              <a:rPr lang="en-US" dirty="0"/>
              <a:t>UN Sustainable Development Goals: </a:t>
            </a:r>
            <a:br>
              <a:rPr lang="en-US" dirty="0"/>
            </a:br>
            <a:r>
              <a:rPr lang="en-US" dirty="0"/>
              <a:t>Target 16.4</a:t>
            </a:r>
          </a:p>
        </p:txBody>
      </p:sp>
      <p:sp>
        <p:nvSpPr>
          <p:cNvPr id="3" name="TextBox 2"/>
          <p:cNvSpPr txBox="1"/>
          <p:nvPr/>
        </p:nvSpPr>
        <p:spPr>
          <a:xfrm>
            <a:off x="5134708" y="2260600"/>
            <a:ext cx="6219092" cy="2554545"/>
          </a:xfrm>
          <a:prstGeom prst="rect">
            <a:avLst/>
          </a:prstGeom>
          <a:noFill/>
        </p:spPr>
        <p:txBody>
          <a:bodyPr wrap="square" rtlCol="0">
            <a:spAutoFit/>
          </a:bodyPr>
          <a:lstStyle/>
          <a:p>
            <a:pPr algn="ctr"/>
            <a:r>
              <a:rPr lang="en-GB" sz="3200" dirty="0">
                <a:solidFill>
                  <a:schemeClr val="tx1">
                    <a:lumMod val="75000"/>
                    <a:lumOff val="25000"/>
                  </a:schemeClr>
                </a:solidFill>
                <a:latin typeface="Noto Serif" charset="0"/>
                <a:ea typeface="Noto Serif" charset="0"/>
                <a:cs typeface="Noto Serif" charset="0"/>
              </a:rPr>
              <a:t>By 2030, </a:t>
            </a:r>
            <a:r>
              <a:rPr lang="en-GB" sz="3200" b="1" dirty="0">
                <a:solidFill>
                  <a:schemeClr val="tx1">
                    <a:lumMod val="75000"/>
                    <a:lumOff val="25000"/>
                  </a:schemeClr>
                </a:solidFill>
                <a:latin typeface="Noto Serif" charset="0"/>
                <a:ea typeface="Noto Serif" charset="0"/>
                <a:cs typeface="Noto Serif" charset="0"/>
              </a:rPr>
              <a:t>significantly reduce illicit financial </a:t>
            </a:r>
            <a:r>
              <a:rPr lang="en-GB" sz="3200" dirty="0">
                <a:solidFill>
                  <a:schemeClr val="tx1">
                    <a:lumMod val="75000"/>
                    <a:lumOff val="25000"/>
                  </a:schemeClr>
                </a:solidFill>
                <a:latin typeface="Noto Serif" charset="0"/>
                <a:ea typeface="Noto Serif" charset="0"/>
                <a:cs typeface="Noto Serif" charset="0"/>
              </a:rPr>
              <a:t>and arms </a:t>
            </a:r>
            <a:r>
              <a:rPr lang="en-GB" sz="3200" b="1" dirty="0">
                <a:solidFill>
                  <a:schemeClr val="tx1">
                    <a:lumMod val="75000"/>
                    <a:lumOff val="25000"/>
                  </a:schemeClr>
                </a:solidFill>
                <a:latin typeface="Noto Serif" charset="0"/>
                <a:ea typeface="Noto Serif" charset="0"/>
                <a:cs typeface="Noto Serif" charset="0"/>
              </a:rPr>
              <a:t>flows</a:t>
            </a:r>
            <a:r>
              <a:rPr lang="en-GB" sz="3200" dirty="0">
                <a:solidFill>
                  <a:schemeClr val="tx1">
                    <a:lumMod val="75000"/>
                    <a:lumOff val="25000"/>
                  </a:schemeClr>
                </a:solidFill>
                <a:latin typeface="Noto Serif" charset="0"/>
                <a:ea typeface="Noto Serif" charset="0"/>
                <a:cs typeface="Noto Serif" charset="0"/>
              </a:rPr>
              <a:t>, strengthen the recovery and return of stolen assets and combat all forms of organized crime</a:t>
            </a:r>
            <a:endParaRPr lang="en-US" sz="3200" dirty="0">
              <a:solidFill>
                <a:schemeClr val="tx1">
                  <a:lumMod val="75000"/>
                  <a:lumOff val="25000"/>
                </a:schemeClr>
              </a:solidFill>
              <a:latin typeface="Noto Serif" charset="0"/>
              <a:ea typeface="Noto Serif" charset="0"/>
              <a:cs typeface="Noto Serif" charset="0"/>
            </a:endParaRPr>
          </a:p>
        </p:txBody>
      </p:sp>
      <p:sp>
        <p:nvSpPr>
          <p:cNvPr id="5" name="Slide Number Placeholder 4"/>
          <p:cNvSpPr>
            <a:spLocks noGrp="1"/>
          </p:cNvSpPr>
          <p:nvPr>
            <p:ph type="sldNum" sz="quarter" idx="12"/>
          </p:nvPr>
        </p:nvSpPr>
        <p:spPr/>
        <p:txBody>
          <a:bodyPr/>
          <a:lstStyle/>
          <a:p>
            <a:fld id="{7CAF3DDE-4A21-5A4E-8F51-A8C7986EC028}" type="slidenum">
              <a:rPr lang="en-US" smtClean="0"/>
              <a:pPr/>
              <a:t>4</a:t>
            </a:fld>
            <a:endParaRPr lang="en-US" dirty="0"/>
          </a:p>
        </p:txBody>
      </p:sp>
      <p:pic>
        <p:nvPicPr>
          <p:cNvPr id="6" name="Picture 5">
            <a:extLst>
              <a:ext uri="{FF2B5EF4-FFF2-40B4-BE49-F238E27FC236}">
                <a16:creationId xmlns:a16="http://schemas.microsoft.com/office/drawing/2014/main" id="{E6173179-FC0E-45E2-8FA4-9574DD720587}"/>
              </a:ext>
            </a:extLst>
          </p:cNvPr>
          <p:cNvPicPr>
            <a:picLocks noChangeAspect="1"/>
          </p:cNvPicPr>
          <p:nvPr/>
        </p:nvPicPr>
        <p:blipFill>
          <a:blip r:embed="rId3"/>
          <a:stretch>
            <a:fillRect/>
          </a:stretch>
        </p:blipFill>
        <p:spPr>
          <a:xfrm>
            <a:off x="4716085" y="-104775"/>
            <a:ext cx="7311048" cy="1465841"/>
          </a:xfrm>
          <a:prstGeom prst="rect">
            <a:avLst/>
          </a:prstGeom>
        </p:spPr>
      </p:pic>
    </p:spTree>
    <p:extLst>
      <p:ext uri="{BB962C8B-B14F-4D97-AF65-F5344CB8AC3E}">
        <p14:creationId xmlns:p14="http://schemas.microsoft.com/office/powerpoint/2010/main" val="1909634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A0E243-9BE1-4424-9942-7E18D44F566E}"/>
              </a:ext>
            </a:extLst>
          </p:cNvPr>
          <p:cNvPicPr>
            <a:picLocks noChangeAspect="1"/>
          </p:cNvPicPr>
          <p:nvPr/>
        </p:nvPicPr>
        <p:blipFill rotWithShape="1">
          <a:blip r:embed="rId3"/>
          <a:srcRect l="1096" r="14016" b="1"/>
          <a:stretch/>
        </p:blipFill>
        <p:spPr>
          <a:xfrm>
            <a:off x="20" y="10"/>
            <a:ext cx="12191980" cy="685799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686688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Definitional questions: two views</a:t>
            </a:r>
          </a:p>
        </p:txBody>
      </p:sp>
      <p:sp>
        <p:nvSpPr>
          <p:cNvPr id="5" name="Content Placeholder 4"/>
          <p:cNvSpPr>
            <a:spLocks noGrp="1"/>
          </p:cNvSpPr>
          <p:nvPr>
            <p:ph idx="4294967295"/>
          </p:nvPr>
        </p:nvSpPr>
        <p:spPr>
          <a:xfrm>
            <a:off x="838200" y="2137920"/>
            <a:ext cx="10515600" cy="4153784"/>
          </a:xfrm>
        </p:spPr>
        <p:txBody>
          <a:bodyPr>
            <a:normAutofit fontScale="92500"/>
          </a:bodyPr>
          <a:lstStyle/>
          <a:p>
            <a:r>
              <a:rPr lang="en-GB" sz="3600" dirty="0"/>
              <a:t>Illicit = illegal</a:t>
            </a:r>
          </a:p>
          <a:p>
            <a:pPr lvl="1"/>
            <a:r>
              <a:rPr lang="en-GB" sz="2800" dirty="0"/>
              <a:t>“Illicit financial flows (IFFs) are illegal movements of money or capital from one country to another. GFI classifies this movement as an illicit flow when the funds are illegally earned, transferred, and/or utilized.”</a:t>
            </a:r>
          </a:p>
          <a:p>
            <a:endParaRPr lang="en-GB" sz="3200" dirty="0"/>
          </a:p>
          <a:p>
            <a:r>
              <a:rPr lang="en-GB" sz="3600" dirty="0"/>
              <a:t>Illicit ≠ illegal</a:t>
            </a:r>
          </a:p>
          <a:p>
            <a:pPr lvl="1"/>
            <a:r>
              <a:rPr lang="en-GB" sz="2800" dirty="0"/>
              <a:t>Illicit: “forbidden by law, rules or custom” (OED)</a:t>
            </a:r>
          </a:p>
          <a:p>
            <a:pPr lvl="1"/>
            <a:r>
              <a:rPr lang="en-GB" sz="2800" dirty="0"/>
              <a:t>Illicit &gt; illegal (e.g. tax); illicit &lt; illegal (e.g. Blankenburg &amp; Khan)</a:t>
            </a:r>
          </a:p>
          <a:p>
            <a:pPr lvl="1"/>
            <a:r>
              <a:rPr lang="en-GB" sz="2800" dirty="0"/>
              <a:t>But in all cases, for legal or social reasons, illicit = HIDDEN</a:t>
            </a:r>
          </a:p>
        </p:txBody>
      </p:sp>
      <p:sp>
        <p:nvSpPr>
          <p:cNvPr id="3" name="Slide Number Placeholder 2"/>
          <p:cNvSpPr>
            <a:spLocks noGrp="1"/>
          </p:cNvSpPr>
          <p:nvPr>
            <p:ph type="sldNum" sz="quarter" idx="12"/>
          </p:nvPr>
        </p:nvSpPr>
        <p:spPr/>
        <p:txBody>
          <a:bodyPr/>
          <a:lstStyle/>
          <a:p>
            <a:fld id="{7CAF3DDE-4A21-5A4E-8F51-A8C7986EC028}" type="slidenum">
              <a:rPr lang="en-US" smtClean="0"/>
              <a:pPr/>
              <a:t>6</a:t>
            </a:fld>
            <a:endParaRPr lang="en-US" dirty="0"/>
          </a:p>
        </p:txBody>
      </p:sp>
    </p:spTree>
    <p:extLst>
      <p:ext uri="{BB962C8B-B14F-4D97-AF65-F5344CB8AC3E}">
        <p14:creationId xmlns:p14="http://schemas.microsoft.com/office/powerpoint/2010/main" val="132104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135EC5B-F7AB-4E0B-8DF6-EEF1D508FCCD}"/>
              </a:ext>
            </a:extLst>
          </p:cNvPr>
          <p:cNvPicPr>
            <a:picLocks noChangeAspect="1"/>
          </p:cNvPicPr>
          <p:nvPr/>
        </p:nvPicPr>
        <p:blipFill>
          <a:blip r:embed="rId3"/>
          <a:stretch>
            <a:fillRect/>
          </a:stretch>
        </p:blipFill>
        <p:spPr>
          <a:xfrm>
            <a:off x="838200" y="1929297"/>
            <a:ext cx="7462892" cy="4657759"/>
          </a:xfrm>
          <a:prstGeom prst="rect">
            <a:avLst/>
          </a:prstGeom>
        </p:spPr>
      </p:pic>
      <p:sp>
        <p:nvSpPr>
          <p:cNvPr id="2" name="Title 1"/>
          <p:cNvSpPr>
            <a:spLocks noGrp="1"/>
          </p:cNvSpPr>
          <p:nvPr>
            <p:ph type="title"/>
          </p:nvPr>
        </p:nvSpPr>
        <p:spPr/>
        <p:txBody>
          <a:bodyPr/>
          <a:lstStyle/>
          <a:p>
            <a:r>
              <a:rPr lang="en-US" dirty="0"/>
              <a:t>IFF by capital and transaction type</a:t>
            </a:r>
          </a:p>
        </p:txBody>
      </p:sp>
      <p:sp>
        <p:nvSpPr>
          <p:cNvPr id="3" name="Slide Number Placeholder 2"/>
          <p:cNvSpPr>
            <a:spLocks noGrp="1"/>
          </p:cNvSpPr>
          <p:nvPr>
            <p:ph type="sldNum" sz="quarter" idx="12"/>
          </p:nvPr>
        </p:nvSpPr>
        <p:spPr/>
        <p:txBody>
          <a:bodyPr/>
          <a:lstStyle/>
          <a:p>
            <a:fld id="{7CAF3DDE-4A21-5A4E-8F51-A8C7986EC028}" type="slidenum">
              <a:rPr lang="en-US" smtClean="0"/>
              <a:pPr/>
              <a:t>7</a:t>
            </a:fld>
            <a:endParaRPr lang="en-US" dirty="0"/>
          </a:p>
        </p:txBody>
      </p:sp>
      <p:sp>
        <p:nvSpPr>
          <p:cNvPr id="7" name="Text Placeholder 2">
            <a:extLst>
              <a:ext uri="{FF2B5EF4-FFF2-40B4-BE49-F238E27FC236}">
                <a16:creationId xmlns:a16="http://schemas.microsoft.com/office/drawing/2014/main" id="{4327E69F-14D3-4E55-BB95-DCFA48D19B0A}"/>
              </a:ext>
            </a:extLst>
          </p:cNvPr>
          <p:cNvSpPr txBox="1">
            <a:spLocks/>
          </p:cNvSpPr>
          <p:nvPr/>
        </p:nvSpPr>
        <p:spPr>
          <a:xfrm>
            <a:off x="9001594" y="2870616"/>
            <a:ext cx="2653258" cy="319611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Clr>
                <a:srgbClr val="D91D27"/>
              </a:buClr>
              <a:buSzPct val="120000"/>
              <a:buFont typeface="Wingdings" charset="2"/>
              <a:buChar char="§"/>
              <a:defRPr sz="2800" kern="1200">
                <a:solidFill>
                  <a:schemeClr val="tx1">
                    <a:lumMod val="85000"/>
                    <a:lumOff val="15000"/>
                  </a:schemeClr>
                </a:solidFill>
                <a:latin typeface="Noto Serif" charset="0"/>
                <a:ea typeface="Noto Serif" charset="0"/>
                <a:cs typeface="Noto Serif" charset="0"/>
              </a:defRPr>
            </a:lvl1pPr>
            <a:lvl2pPr marL="685800" indent="-228600" algn="l" defTabSz="914400" rtl="0" eaLnBrk="1" latinLnBrk="0" hangingPunct="1">
              <a:lnSpc>
                <a:spcPct val="90000"/>
              </a:lnSpc>
              <a:spcBef>
                <a:spcPts val="500"/>
              </a:spcBef>
              <a:buClr>
                <a:srgbClr val="D91D27"/>
              </a:buClr>
              <a:buSzPct val="120000"/>
              <a:buFont typeface="Wingdings" charset="2"/>
              <a:buChar char="§"/>
              <a:defRPr sz="2400" kern="1200">
                <a:solidFill>
                  <a:schemeClr val="tx1">
                    <a:lumMod val="85000"/>
                    <a:lumOff val="15000"/>
                  </a:schemeClr>
                </a:solidFill>
                <a:latin typeface="Noto Serif" charset="0"/>
                <a:ea typeface="Noto Serif" charset="0"/>
                <a:cs typeface="Noto Serif" charset="0"/>
              </a:defRPr>
            </a:lvl2pPr>
            <a:lvl3pPr marL="1143000" indent="-228600" algn="l" defTabSz="914400" rtl="0" eaLnBrk="1" latinLnBrk="0" hangingPunct="1">
              <a:lnSpc>
                <a:spcPct val="90000"/>
              </a:lnSpc>
              <a:spcBef>
                <a:spcPts val="500"/>
              </a:spcBef>
              <a:buClr>
                <a:srgbClr val="D91D27"/>
              </a:buClr>
              <a:buSzPct val="120000"/>
              <a:buFont typeface="Wingdings" charset="2"/>
              <a:buChar char="§"/>
              <a:defRPr sz="2000" kern="1200">
                <a:solidFill>
                  <a:schemeClr val="tx1">
                    <a:lumMod val="85000"/>
                    <a:lumOff val="15000"/>
                  </a:schemeClr>
                </a:solidFill>
                <a:latin typeface="Noto Serif" charset="0"/>
                <a:ea typeface="Noto Serif" charset="0"/>
                <a:cs typeface="Noto Serif" charset="0"/>
              </a:defRPr>
            </a:lvl3pPr>
            <a:lvl4pPr marL="1600200" indent="-228600" algn="l" defTabSz="914400" rtl="0" eaLnBrk="1" latinLnBrk="0" hangingPunct="1">
              <a:lnSpc>
                <a:spcPct val="90000"/>
              </a:lnSpc>
              <a:spcBef>
                <a:spcPts val="500"/>
              </a:spcBef>
              <a:buClr>
                <a:srgbClr val="D91D27"/>
              </a:buClr>
              <a:buSzPct val="120000"/>
              <a:buFont typeface="Wingdings" charset="2"/>
              <a:buChar char="§"/>
              <a:defRPr sz="1800" kern="1200">
                <a:solidFill>
                  <a:schemeClr val="tx1">
                    <a:lumMod val="85000"/>
                    <a:lumOff val="15000"/>
                  </a:schemeClr>
                </a:solidFill>
                <a:latin typeface="Noto Serif" charset="0"/>
                <a:ea typeface="Noto Serif" charset="0"/>
                <a:cs typeface="Noto Serif" charset="0"/>
              </a:defRPr>
            </a:lvl4pPr>
            <a:lvl5pPr marL="2057400" indent="-228600" algn="l" defTabSz="914400" rtl="0" eaLnBrk="1" latinLnBrk="0" hangingPunct="1">
              <a:lnSpc>
                <a:spcPct val="90000"/>
              </a:lnSpc>
              <a:spcBef>
                <a:spcPts val="500"/>
              </a:spcBef>
              <a:buClr>
                <a:srgbClr val="D91D27"/>
              </a:buClr>
              <a:buSzPct val="120000"/>
              <a:buFont typeface="Wingdings" charset="2"/>
              <a:buChar char="§"/>
              <a:defRPr sz="1800" kern="1200">
                <a:solidFill>
                  <a:schemeClr val="tx1">
                    <a:lumMod val="85000"/>
                    <a:lumOff val="15000"/>
                  </a:schemeClr>
                </a:solidFill>
                <a:latin typeface="Noto Serif" charset="0"/>
                <a:ea typeface="Noto Serif" charset="0"/>
                <a:cs typeface="Noto Serif"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dirty="0"/>
          </a:p>
          <a:p>
            <a:endParaRPr lang="en-US" dirty="0"/>
          </a:p>
          <a:p>
            <a:endParaRPr lang="en-US" dirty="0"/>
          </a:p>
          <a:p>
            <a:pPr marL="0" indent="0">
              <a:buNone/>
            </a:pPr>
            <a:endParaRPr lang="en-US" b="1" dirty="0"/>
          </a:p>
          <a:p>
            <a:pPr marL="0" indent="0">
              <a:buNone/>
            </a:pPr>
            <a:r>
              <a:rPr lang="en-US" dirty="0"/>
              <a:t>The fight for 16.4: to ensure multinationals’ abuses remain in scope</a:t>
            </a:r>
          </a:p>
        </p:txBody>
      </p:sp>
      <p:sp>
        <p:nvSpPr>
          <p:cNvPr id="4" name="Left Brace 3">
            <a:extLst>
              <a:ext uri="{FF2B5EF4-FFF2-40B4-BE49-F238E27FC236}">
                <a16:creationId xmlns:a16="http://schemas.microsoft.com/office/drawing/2014/main" id="{1FDE2BE8-3F8B-4B28-B893-943241B0862F}"/>
              </a:ext>
            </a:extLst>
          </p:cNvPr>
          <p:cNvSpPr/>
          <p:nvPr/>
        </p:nvSpPr>
        <p:spPr>
          <a:xfrm>
            <a:off x="8610600" y="2761250"/>
            <a:ext cx="637082" cy="1663908"/>
          </a:xfrm>
          <a:prstGeom prst="leftBrace">
            <a:avLst/>
          </a:prstGeom>
        </p:spPr>
        <p:style>
          <a:lnRef idx="3">
            <a:schemeClr val="accent4"/>
          </a:lnRef>
          <a:fillRef idx="0">
            <a:schemeClr val="accent4"/>
          </a:fillRef>
          <a:effectRef idx="2">
            <a:schemeClr val="accent4"/>
          </a:effectRef>
          <a:fontRef idx="minor">
            <a:schemeClr val="tx1"/>
          </a:fontRef>
        </p:style>
        <p:txBody>
          <a:bodyPr rtlCol="0" anchor="ctr"/>
          <a:lstStyle/>
          <a:p>
            <a:pPr algn="ctr"/>
            <a:endParaRPr lang="en-GB"/>
          </a:p>
        </p:txBody>
      </p:sp>
      <p:sp>
        <p:nvSpPr>
          <p:cNvPr id="9" name="Left Brace 8">
            <a:extLst>
              <a:ext uri="{FF2B5EF4-FFF2-40B4-BE49-F238E27FC236}">
                <a16:creationId xmlns:a16="http://schemas.microsoft.com/office/drawing/2014/main" id="{F49414D3-4548-477A-B9EE-CAD377A6333B}"/>
              </a:ext>
            </a:extLst>
          </p:cNvPr>
          <p:cNvSpPr/>
          <p:nvPr/>
        </p:nvSpPr>
        <p:spPr>
          <a:xfrm>
            <a:off x="8230130" y="4348117"/>
            <a:ext cx="637082" cy="1663908"/>
          </a:xfrm>
          <a:prstGeom prst="leftBrace">
            <a:avLst/>
          </a:prstGeom>
        </p:spPr>
        <p:style>
          <a:lnRef idx="3">
            <a:schemeClr val="accent4"/>
          </a:lnRef>
          <a:fillRef idx="0">
            <a:schemeClr val="accent4"/>
          </a:fillRef>
          <a:effectRef idx="2">
            <a:schemeClr val="accent4"/>
          </a:effectRef>
          <a:fontRef idx="minor">
            <a:schemeClr val="tx1"/>
          </a:fontRef>
        </p:style>
        <p:txBody>
          <a:bodyPr rtlCol="0" anchor="ctr"/>
          <a:lstStyle/>
          <a:p>
            <a:pPr algn="ctr"/>
            <a:endParaRPr lang="en-GB"/>
          </a:p>
        </p:txBody>
      </p:sp>
      <p:sp>
        <p:nvSpPr>
          <p:cNvPr id="12" name="Text Placeholder 2">
            <a:extLst>
              <a:ext uri="{FF2B5EF4-FFF2-40B4-BE49-F238E27FC236}">
                <a16:creationId xmlns:a16="http://schemas.microsoft.com/office/drawing/2014/main" id="{EE81E4B0-0807-4823-A943-399B4BD6F9EB}"/>
              </a:ext>
            </a:extLst>
          </p:cNvPr>
          <p:cNvSpPr txBox="1">
            <a:spLocks/>
          </p:cNvSpPr>
          <p:nvPr/>
        </p:nvSpPr>
        <p:spPr>
          <a:xfrm>
            <a:off x="9001594" y="2870616"/>
            <a:ext cx="2653258" cy="31961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D91D27"/>
              </a:buClr>
              <a:buSzPct val="120000"/>
              <a:buFont typeface="Wingdings" charset="2"/>
              <a:buChar char="§"/>
              <a:defRPr sz="2800" kern="1200">
                <a:solidFill>
                  <a:schemeClr val="tx1">
                    <a:lumMod val="85000"/>
                    <a:lumOff val="15000"/>
                  </a:schemeClr>
                </a:solidFill>
                <a:latin typeface="Noto Serif" charset="0"/>
                <a:ea typeface="Noto Serif" charset="0"/>
                <a:cs typeface="Noto Serif" charset="0"/>
              </a:defRPr>
            </a:lvl1pPr>
            <a:lvl2pPr marL="685800" indent="-228600" algn="l" defTabSz="914400" rtl="0" eaLnBrk="1" latinLnBrk="0" hangingPunct="1">
              <a:lnSpc>
                <a:spcPct val="90000"/>
              </a:lnSpc>
              <a:spcBef>
                <a:spcPts val="500"/>
              </a:spcBef>
              <a:buClr>
                <a:srgbClr val="D91D27"/>
              </a:buClr>
              <a:buSzPct val="120000"/>
              <a:buFont typeface="Wingdings" charset="2"/>
              <a:buChar char="§"/>
              <a:defRPr sz="2400" kern="1200">
                <a:solidFill>
                  <a:schemeClr val="tx1">
                    <a:lumMod val="85000"/>
                    <a:lumOff val="15000"/>
                  </a:schemeClr>
                </a:solidFill>
                <a:latin typeface="Noto Serif" charset="0"/>
                <a:ea typeface="Noto Serif" charset="0"/>
                <a:cs typeface="Noto Serif" charset="0"/>
              </a:defRPr>
            </a:lvl2pPr>
            <a:lvl3pPr marL="1143000" indent="-228600" algn="l" defTabSz="914400" rtl="0" eaLnBrk="1" latinLnBrk="0" hangingPunct="1">
              <a:lnSpc>
                <a:spcPct val="90000"/>
              </a:lnSpc>
              <a:spcBef>
                <a:spcPts val="500"/>
              </a:spcBef>
              <a:buClr>
                <a:srgbClr val="D91D27"/>
              </a:buClr>
              <a:buSzPct val="120000"/>
              <a:buFont typeface="Wingdings" charset="2"/>
              <a:buChar char="§"/>
              <a:defRPr sz="2000" kern="1200">
                <a:solidFill>
                  <a:schemeClr val="tx1">
                    <a:lumMod val="85000"/>
                    <a:lumOff val="15000"/>
                  </a:schemeClr>
                </a:solidFill>
                <a:latin typeface="Noto Serif" charset="0"/>
                <a:ea typeface="Noto Serif" charset="0"/>
                <a:cs typeface="Noto Serif" charset="0"/>
              </a:defRPr>
            </a:lvl3pPr>
            <a:lvl4pPr marL="1600200" indent="-228600" algn="l" defTabSz="914400" rtl="0" eaLnBrk="1" latinLnBrk="0" hangingPunct="1">
              <a:lnSpc>
                <a:spcPct val="90000"/>
              </a:lnSpc>
              <a:spcBef>
                <a:spcPts val="500"/>
              </a:spcBef>
              <a:buClr>
                <a:srgbClr val="D91D27"/>
              </a:buClr>
              <a:buSzPct val="120000"/>
              <a:buFont typeface="Wingdings" charset="2"/>
              <a:buChar char="§"/>
              <a:defRPr sz="1800" kern="1200">
                <a:solidFill>
                  <a:schemeClr val="tx1">
                    <a:lumMod val="85000"/>
                    <a:lumOff val="15000"/>
                  </a:schemeClr>
                </a:solidFill>
                <a:latin typeface="Noto Serif" charset="0"/>
                <a:ea typeface="Noto Serif" charset="0"/>
                <a:cs typeface="Noto Serif" charset="0"/>
              </a:defRPr>
            </a:lvl4pPr>
            <a:lvl5pPr marL="2057400" indent="-228600" algn="l" defTabSz="914400" rtl="0" eaLnBrk="1" latinLnBrk="0" hangingPunct="1">
              <a:lnSpc>
                <a:spcPct val="90000"/>
              </a:lnSpc>
              <a:spcBef>
                <a:spcPts val="500"/>
              </a:spcBef>
              <a:buClr>
                <a:srgbClr val="D91D27"/>
              </a:buClr>
              <a:buSzPct val="120000"/>
              <a:buFont typeface="Wingdings" charset="2"/>
              <a:buChar char="§"/>
              <a:defRPr sz="1800" kern="1200">
                <a:solidFill>
                  <a:schemeClr val="tx1">
                    <a:lumMod val="85000"/>
                    <a:lumOff val="15000"/>
                  </a:schemeClr>
                </a:solidFill>
                <a:latin typeface="Noto Serif" charset="0"/>
                <a:ea typeface="Noto Serif" charset="0"/>
                <a:cs typeface="Noto Serif"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dirty="0"/>
              <a:t>Old ‘corruption’ view – emphasis here</a:t>
            </a:r>
          </a:p>
          <a:p>
            <a:endParaRPr lang="en-US" dirty="0"/>
          </a:p>
        </p:txBody>
      </p:sp>
    </p:spTree>
    <p:extLst>
      <p:ext uri="{BB962C8B-B14F-4D97-AF65-F5344CB8AC3E}">
        <p14:creationId xmlns:p14="http://schemas.microsoft.com/office/powerpoint/2010/main" val="14917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9" grpId="0"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Leading estimates of IFF</a:t>
            </a:r>
          </a:p>
        </p:txBody>
      </p:sp>
      <p:sp>
        <p:nvSpPr>
          <p:cNvPr id="5" name="Content Placeholder 4"/>
          <p:cNvSpPr>
            <a:spLocks noGrp="1"/>
          </p:cNvSpPr>
          <p:nvPr>
            <p:ph idx="4294967295"/>
          </p:nvPr>
        </p:nvSpPr>
        <p:spPr>
          <a:xfrm>
            <a:off x="838200" y="2137920"/>
            <a:ext cx="10515600" cy="4153784"/>
          </a:xfrm>
        </p:spPr>
        <p:txBody>
          <a:bodyPr>
            <a:normAutofit/>
          </a:bodyPr>
          <a:lstStyle/>
          <a:p>
            <a:r>
              <a:rPr lang="en-US" sz="3200" dirty="0"/>
              <a:t>Trade mispricing (GFI, Boyce &amp; </a:t>
            </a:r>
            <a:r>
              <a:rPr lang="en-US" sz="3200" dirty="0" err="1"/>
              <a:t>Ndikumana</a:t>
            </a:r>
            <a:r>
              <a:rPr lang="en-US" sz="3200" dirty="0"/>
              <a:t>, UNECA, Pak…)</a:t>
            </a:r>
          </a:p>
          <a:p>
            <a:r>
              <a:rPr lang="en-US" sz="3200" dirty="0"/>
              <a:t>Capital account measures (Dooley et al, GFI, Boyce &amp; </a:t>
            </a:r>
            <a:r>
              <a:rPr lang="en-US" sz="3200" dirty="0" err="1"/>
              <a:t>Ndikumana</a:t>
            </a:r>
            <a:r>
              <a:rPr lang="en-US" sz="3200" dirty="0"/>
              <a:t>)</a:t>
            </a:r>
          </a:p>
          <a:p>
            <a:r>
              <a:rPr lang="en-US" sz="3200" dirty="0"/>
              <a:t>Undeclared wealth (Henry/TJN, </a:t>
            </a:r>
            <a:r>
              <a:rPr lang="en-US" sz="3200" dirty="0" err="1"/>
              <a:t>Zucman</a:t>
            </a:r>
            <a:r>
              <a:rPr lang="en-US" sz="3200" dirty="0"/>
              <a:t>)</a:t>
            </a:r>
          </a:p>
          <a:p>
            <a:pPr lvl="1"/>
            <a:r>
              <a:rPr lang="en-US" sz="2800" dirty="0"/>
              <a:t>Revenue losses: c.$200 billion annually</a:t>
            </a:r>
          </a:p>
          <a:p>
            <a:r>
              <a:rPr lang="en-US" sz="3200" dirty="0"/>
              <a:t>Shifted profits (TJN, OECD, UNCTAD, IMF)</a:t>
            </a:r>
          </a:p>
          <a:p>
            <a:pPr lvl="1"/>
            <a:r>
              <a:rPr lang="en-US" sz="2800" dirty="0"/>
              <a:t>Revenue losses: c.$500-600 billion annually</a:t>
            </a:r>
          </a:p>
          <a:p>
            <a:endParaRPr lang="en-US" sz="3200" dirty="0"/>
          </a:p>
        </p:txBody>
      </p:sp>
      <p:sp>
        <p:nvSpPr>
          <p:cNvPr id="3" name="Slide Number Placeholder 2"/>
          <p:cNvSpPr>
            <a:spLocks noGrp="1"/>
          </p:cNvSpPr>
          <p:nvPr>
            <p:ph type="sldNum" sz="quarter" idx="12"/>
          </p:nvPr>
        </p:nvSpPr>
        <p:spPr/>
        <p:txBody>
          <a:bodyPr/>
          <a:lstStyle/>
          <a:p>
            <a:fld id="{7CAF3DDE-4A21-5A4E-8F51-A8C7986EC028}" type="slidenum">
              <a:rPr lang="en-US" smtClean="0"/>
              <a:pPr/>
              <a:t>8</a:t>
            </a:fld>
            <a:endParaRPr lang="en-US" dirty="0"/>
          </a:p>
        </p:txBody>
      </p:sp>
    </p:spTree>
    <p:extLst>
      <p:ext uri="{BB962C8B-B14F-4D97-AF65-F5344CB8AC3E}">
        <p14:creationId xmlns:p14="http://schemas.microsoft.com/office/powerpoint/2010/main" val="1151535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Distribution of impact: tax avoidance</a:t>
            </a:r>
          </a:p>
        </p:txBody>
      </p:sp>
      <p:sp>
        <p:nvSpPr>
          <p:cNvPr id="5" name="Content Placeholder 4"/>
          <p:cNvSpPr>
            <a:spLocks noGrp="1"/>
          </p:cNvSpPr>
          <p:nvPr>
            <p:ph idx="4294967295"/>
          </p:nvPr>
        </p:nvSpPr>
        <p:spPr>
          <a:xfrm>
            <a:off x="838200" y="2137920"/>
            <a:ext cx="10515600" cy="4153784"/>
          </a:xfrm>
        </p:spPr>
        <p:txBody>
          <a:bodyPr/>
          <a:lstStyle/>
          <a:p>
            <a:pPr lvl="1"/>
            <a:endParaRPr lang="en-US" dirty="0"/>
          </a:p>
        </p:txBody>
      </p:sp>
      <p:sp>
        <p:nvSpPr>
          <p:cNvPr id="3" name="Slide Number Placeholder 2"/>
          <p:cNvSpPr>
            <a:spLocks noGrp="1"/>
          </p:cNvSpPr>
          <p:nvPr>
            <p:ph type="sldNum" sz="quarter" idx="12"/>
          </p:nvPr>
        </p:nvSpPr>
        <p:spPr/>
        <p:txBody>
          <a:bodyPr/>
          <a:lstStyle/>
          <a:p>
            <a:fld id="{7CAF3DDE-4A21-5A4E-8F51-A8C7986EC028}" type="slidenum">
              <a:rPr lang="en-US" smtClean="0"/>
              <a:pPr/>
              <a:t>9</a:t>
            </a:fld>
            <a:endParaRPr lang="en-US" dirty="0"/>
          </a:p>
        </p:txBody>
      </p:sp>
      <p:pic>
        <p:nvPicPr>
          <p:cNvPr id="9" name="Picture 8">
            <a:extLst>
              <a:ext uri="{FF2B5EF4-FFF2-40B4-BE49-F238E27FC236}">
                <a16:creationId xmlns:a16="http://schemas.microsoft.com/office/drawing/2014/main" id="{4DE3EA65-3393-4AF8-86B4-8DBFDC59AFD9}"/>
              </a:ext>
            </a:extLst>
          </p:cNvPr>
          <p:cNvPicPr>
            <a:picLocks noChangeAspect="1"/>
          </p:cNvPicPr>
          <p:nvPr/>
        </p:nvPicPr>
        <p:blipFill>
          <a:blip r:embed="rId2"/>
          <a:stretch>
            <a:fillRect/>
          </a:stretch>
        </p:blipFill>
        <p:spPr>
          <a:xfrm>
            <a:off x="1192629" y="1255678"/>
            <a:ext cx="6933060" cy="5918267"/>
          </a:xfrm>
          <a:prstGeom prst="rect">
            <a:avLst/>
          </a:prstGeom>
        </p:spPr>
      </p:pic>
    </p:spTree>
    <p:extLst>
      <p:ext uri="{BB962C8B-B14F-4D97-AF65-F5344CB8AC3E}">
        <p14:creationId xmlns:p14="http://schemas.microsoft.com/office/powerpoint/2010/main" val="2231506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107440-DDCB-41BC-8E07-E174701AF399}"/>
              </a:ext>
            </a:extLst>
          </p:cNvPr>
          <p:cNvPicPr>
            <a:picLocks noChangeAspect="1"/>
          </p:cNvPicPr>
          <p:nvPr/>
        </p:nvPicPr>
        <p:blipFill>
          <a:blip r:embed="rId2"/>
          <a:stretch>
            <a:fillRect/>
          </a:stretch>
        </p:blipFill>
        <p:spPr>
          <a:xfrm>
            <a:off x="751011" y="1944399"/>
            <a:ext cx="10211398" cy="5191150"/>
          </a:xfrm>
          <a:prstGeom prst="rect">
            <a:avLst/>
          </a:prstGeom>
        </p:spPr>
      </p:pic>
      <p:sp>
        <p:nvSpPr>
          <p:cNvPr id="2" name="Title 1"/>
          <p:cNvSpPr>
            <a:spLocks noGrp="1"/>
          </p:cNvSpPr>
          <p:nvPr>
            <p:ph type="title"/>
          </p:nvPr>
        </p:nvSpPr>
        <p:spPr/>
        <p:txBody>
          <a:bodyPr/>
          <a:lstStyle/>
          <a:p>
            <a:r>
              <a:rPr lang="en-US" dirty="0"/>
              <a:t>Distribution of impact: tax avoidance</a:t>
            </a:r>
          </a:p>
        </p:txBody>
      </p:sp>
      <p:sp>
        <p:nvSpPr>
          <p:cNvPr id="5" name="Content Placeholder 4"/>
          <p:cNvSpPr>
            <a:spLocks noGrp="1"/>
          </p:cNvSpPr>
          <p:nvPr>
            <p:ph idx="4294967295"/>
          </p:nvPr>
        </p:nvSpPr>
        <p:spPr>
          <a:xfrm>
            <a:off x="838200" y="2137920"/>
            <a:ext cx="10515600" cy="4153784"/>
          </a:xfrm>
        </p:spPr>
        <p:txBody>
          <a:bodyPr/>
          <a:lstStyle/>
          <a:p>
            <a:pPr lvl="1"/>
            <a:endParaRPr lang="en-US" dirty="0"/>
          </a:p>
        </p:txBody>
      </p:sp>
      <p:sp>
        <p:nvSpPr>
          <p:cNvPr id="3" name="Slide Number Placeholder 2"/>
          <p:cNvSpPr>
            <a:spLocks noGrp="1"/>
          </p:cNvSpPr>
          <p:nvPr>
            <p:ph type="sldNum" sz="quarter" idx="12"/>
          </p:nvPr>
        </p:nvSpPr>
        <p:spPr/>
        <p:txBody>
          <a:bodyPr/>
          <a:lstStyle/>
          <a:p>
            <a:fld id="{7CAF3DDE-4A21-5A4E-8F51-A8C7986EC028}" type="slidenum">
              <a:rPr lang="en-US" smtClean="0"/>
              <a:pPr/>
              <a:t>10</a:t>
            </a:fld>
            <a:endParaRPr lang="en-US" dirty="0"/>
          </a:p>
        </p:txBody>
      </p:sp>
    </p:spTree>
    <p:extLst>
      <p:ext uri="{BB962C8B-B14F-4D97-AF65-F5344CB8AC3E}">
        <p14:creationId xmlns:p14="http://schemas.microsoft.com/office/powerpoint/2010/main" val="2569758415"/>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6C6859"/>
      </a:dk2>
      <a:lt2>
        <a:srgbClr val="E7E6E6"/>
      </a:lt2>
      <a:accent1>
        <a:srgbClr val="4472C4"/>
      </a:accent1>
      <a:accent2>
        <a:srgbClr val="ED7D31"/>
      </a:accent2>
      <a:accent3>
        <a:srgbClr val="04F2E0"/>
      </a:accent3>
      <a:accent4>
        <a:srgbClr val="D81D27"/>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JN Template V.1" id="{AD16238A-0F07-CD4C-A715-901DCBA1122D}" vid="{C897A553-DD41-8146-B511-2D3361BEFE5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TJN Template V.1</Template>
  <TotalTime>1378</TotalTime>
  <Words>825</Words>
  <Application>Microsoft Office PowerPoint</Application>
  <PresentationFormat>Widescreen</PresentationFormat>
  <Paragraphs>98</Paragraphs>
  <Slides>14</Slides>
  <Notes>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Calibri</vt:lpstr>
      <vt:lpstr>Gill Sans MT</vt:lpstr>
      <vt:lpstr>Gill Sans Ultra Bold</vt:lpstr>
      <vt:lpstr>Noto Sans</vt:lpstr>
      <vt:lpstr>Noto Sans UI</vt:lpstr>
      <vt:lpstr>Noto Serif</vt:lpstr>
      <vt:lpstr>Wingdings</vt:lpstr>
      <vt:lpstr>Office Theme</vt:lpstr>
      <vt:lpstr>Illicit vs illegal  The campaign to subvert the SDGs</vt:lpstr>
      <vt:lpstr>Overview</vt:lpstr>
      <vt:lpstr>UN Sustainable Development Goals:  Target 16.4</vt:lpstr>
      <vt:lpstr>PowerPoint Presentation</vt:lpstr>
      <vt:lpstr>Definitional questions: two views</vt:lpstr>
      <vt:lpstr>IFF by capital and transaction type</vt:lpstr>
      <vt:lpstr>Leading estimates of IFF</vt:lpstr>
      <vt:lpstr>Distribution of impact: tax avoidance</vt:lpstr>
      <vt:lpstr>Distribution of impact: tax avoidance</vt:lpstr>
      <vt:lpstr>Who wins? (US multinationals)</vt:lpstr>
      <vt:lpstr>SDG indicator proposal</vt:lpstr>
      <vt:lpstr>Conclusions</vt:lpstr>
      <vt:lpstr>PowerPoint Presentation</vt:lpstr>
      <vt:lpstr>Illicit vs illegal  The campaign to subvert the SDGs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Alex Cobham</dc:creator>
  <cp:lastModifiedBy>Naomi Fowler</cp:lastModifiedBy>
  <cp:revision>46</cp:revision>
  <dcterms:created xsi:type="dcterms:W3CDTF">2017-08-01T16:36:55Z</dcterms:created>
  <dcterms:modified xsi:type="dcterms:W3CDTF">2017-10-12T10:33:45Z</dcterms:modified>
</cp:coreProperties>
</file>